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</p:sldIdLst>
  <p:sldSz cy="5143500" cx="9144000"/>
  <p:notesSz cx="6858000" cy="9144000"/>
  <p:embeddedFontLst>
    <p:embeddedFont>
      <p:font typeface="Roboto"/>
      <p:regular r:id="rId124"/>
      <p:bold r:id="rId125"/>
      <p:italic r:id="rId126"/>
      <p:boldItalic r:id="rId127"/>
    </p:embeddedFont>
    <p:embeddedFont>
      <p:font typeface="Merriweather Light"/>
      <p:regular r:id="rId128"/>
      <p:bold r:id="rId129"/>
      <p:italic r:id="rId130"/>
      <p:boldItalic r:id="rId131"/>
    </p:embeddedFont>
    <p:embeddedFont>
      <p:font typeface="Montserrat"/>
      <p:regular r:id="rId132"/>
      <p:bold r:id="rId133"/>
      <p:italic r:id="rId134"/>
      <p:boldItalic r:id="rId135"/>
    </p:embeddedFont>
    <p:embeddedFont>
      <p:font typeface="Open Sans SemiBold"/>
      <p:regular r:id="rId136"/>
      <p:bold r:id="rId137"/>
      <p:italic r:id="rId138"/>
      <p:boldItalic r:id="rId139"/>
    </p:embeddedFont>
    <p:embeddedFont>
      <p:font typeface="Vidaloka"/>
      <p:regular r:id="rId140"/>
    </p:embeddedFont>
    <p:embeddedFont>
      <p:font typeface="Russo One"/>
      <p:regular r:id="rId141"/>
    </p:embeddedFont>
    <p:embeddedFont>
      <p:font typeface="Mako"/>
      <p:regular r:id="rId142"/>
    </p:embeddedFont>
    <p:embeddedFont>
      <p:font typeface="Crimson Text"/>
      <p:regular r:id="rId143"/>
      <p:bold r:id="rId144"/>
      <p:italic r:id="rId145"/>
      <p:boldItalic r:id="rId146"/>
    </p:embeddedFont>
    <p:embeddedFont>
      <p:font typeface="Open Sans"/>
      <p:regular r:id="rId147"/>
      <p:bold r:id="rId148"/>
      <p:italic r:id="rId149"/>
      <p:boldItalic r:id="rId1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F3E5C26-6C8A-4FC9-9ECE-479317519634}">
  <a:tblStyle styleId="{BF3E5C26-6C8A-4FC9-9ECE-47931751963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font" Target="fonts/MerriweatherLight-bold.fntdata"/><Relationship Id="rId128" Type="http://schemas.openxmlformats.org/officeDocument/2006/relationships/font" Target="fonts/MerriweatherLight-regular.fntdata"/><Relationship Id="rId127" Type="http://schemas.openxmlformats.org/officeDocument/2006/relationships/font" Target="fonts/Roboto-boldItalic.fntdata"/><Relationship Id="rId126" Type="http://schemas.openxmlformats.org/officeDocument/2006/relationships/font" Target="fonts/Roboto-italic.fntdata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font" Target="fonts/Roboto-bold.fntdata"/><Relationship Id="rId29" Type="http://schemas.openxmlformats.org/officeDocument/2006/relationships/slide" Target="slides/slide24.xml"/><Relationship Id="rId124" Type="http://schemas.openxmlformats.org/officeDocument/2006/relationships/font" Target="fonts/Roboto-regular.fntdata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font" Target="fonts/OpenSans-boldItalic.fntdata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149" Type="http://schemas.openxmlformats.org/officeDocument/2006/relationships/font" Target="fonts/OpenSans-italic.fntdata"/><Relationship Id="rId4" Type="http://schemas.openxmlformats.org/officeDocument/2006/relationships/slideMaster" Target="slideMasters/slideMaster1.xml"/><Relationship Id="rId148" Type="http://schemas.openxmlformats.org/officeDocument/2006/relationships/font" Target="fonts/OpenSans-bold.fntdata"/><Relationship Id="rId9" Type="http://schemas.openxmlformats.org/officeDocument/2006/relationships/slide" Target="slides/slide4.xml"/><Relationship Id="rId143" Type="http://schemas.openxmlformats.org/officeDocument/2006/relationships/font" Target="fonts/CrimsonText-regular.fntdata"/><Relationship Id="rId142" Type="http://schemas.openxmlformats.org/officeDocument/2006/relationships/font" Target="fonts/Mako-regular.fntdata"/><Relationship Id="rId141" Type="http://schemas.openxmlformats.org/officeDocument/2006/relationships/font" Target="fonts/RussoOne-regular.fntdata"/><Relationship Id="rId140" Type="http://schemas.openxmlformats.org/officeDocument/2006/relationships/font" Target="fonts/Vidaloka-regular.fntdata"/><Relationship Id="rId5" Type="http://schemas.openxmlformats.org/officeDocument/2006/relationships/notesMaster" Target="notesMasters/notesMaster1.xml"/><Relationship Id="rId147" Type="http://schemas.openxmlformats.org/officeDocument/2006/relationships/font" Target="fonts/OpenSans-regular.fntdata"/><Relationship Id="rId6" Type="http://schemas.openxmlformats.org/officeDocument/2006/relationships/slide" Target="slides/slide1.xml"/><Relationship Id="rId146" Type="http://schemas.openxmlformats.org/officeDocument/2006/relationships/font" Target="fonts/CrimsonText-boldItalic.fntdata"/><Relationship Id="rId7" Type="http://schemas.openxmlformats.org/officeDocument/2006/relationships/slide" Target="slides/slide2.xml"/><Relationship Id="rId145" Type="http://schemas.openxmlformats.org/officeDocument/2006/relationships/font" Target="fonts/CrimsonText-italic.fntdata"/><Relationship Id="rId8" Type="http://schemas.openxmlformats.org/officeDocument/2006/relationships/slide" Target="slides/slide3.xml"/><Relationship Id="rId144" Type="http://schemas.openxmlformats.org/officeDocument/2006/relationships/font" Target="fonts/CrimsonText-bold.fntdata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font" Target="fonts/OpenSansSemiBold-boldItalic.fntdata"/><Relationship Id="rId138" Type="http://schemas.openxmlformats.org/officeDocument/2006/relationships/font" Target="fonts/OpenSansSemiBold-italic.fntdata"/><Relationship Id="rId137" Type="http://schemas.openxmlformats.org/officeDocument/2006/relationships/font" Target="fonts/OpenSansSemiBold-bold.fntdata"/><Relationship Id="rId132" Type="http://schemas.openxmlformats.org/officeDocument/2006/relationships/font" Target="fonts/Montserrat-regular.fntdata"/><Relationship Id="rId131" Type="http://schemas.openxmlformats.org/officeDocument/2006/relationships/font" Target="fonts/MerriweatherLight-boldItalic.fntdata"/><Relationship Id="rId130" Type="http://schemas.openxmlformats.org/officeDocument/2006/relationships/font" Target="fonts/MerriweatherLight-italic.fntdata"/><Relationship Id="rId136" Type="http://schemas.openxmlformats.org/officeDocument/2006/relationships/font" Target="fonts/OpenSansSemiBold-regular.fntdata"/><Relationship Id="rId135" Type="http://schemas.openxmlformats.org/officeDocument/2006/relationships/font" Target="fonts/Montserrat-boldItalic.fntdata"/><Relationship Id="rId134" Type="http://schemas.openxmlformats.org/officeDocument/2006/relationships/font" Target="fonts/Montserrat-italic.fntdata"/><Relationship Id="rId133" Type="http://schemas.openxmlformats.org/officeDocument/2006/relationships/font" Target="fonts/Montserrat-bold.fntdata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3bbccb6cd6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3bbccb6cd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274233daf2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274233daf2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274233daf2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274233daf2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274233daf2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Google Shape;1307;g274233daf2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23bbccb6cd6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23bbccb6cd6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26da2f29d2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26da2f29d2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26da2f29d2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26da2f29d2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26da2f29d2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26da2f29d2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26da2f29d2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26da2f29d2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26da2f29d2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26da2f29d2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23bbccb6cd6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23bbccb6cd6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67f3613483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67f3613483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26df454efd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26df454efd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26df454efd8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26df454efd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26df454efd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26df454efd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26df454efd8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26df454efd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26df454efd8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26df454efd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26df454efd8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" name="Google Shape;1387;g26df454efd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26df454efd8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" name="Google Shape;1393;g26df454efd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26da2f29d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" name="Google Shape;1399;g26da2f29d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cf7a3c503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cf7a3c503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3bbccb6cd6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3bbccb6cd6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3bbccb6cd6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3bbccb6cd6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3bbccb6cd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3bbccb6cd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67f3613483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67f3613483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3bbccb6c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23bbccb6c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3bbccb6cd6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3bbccb6cd6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05aad17dc0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105aad17dc0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67f3613483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67f361348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67f361348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67f361348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67f3613483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267f3613483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3bbccb6cd6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23bbccb6cd6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23bbccb6cd6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23bbccb6cd6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274233daf23_9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274233daf23_9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23bbccb6cd6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23bbccb6cd6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6df454efd8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26df454efd8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26df454efd8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26df454efd8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3bbccb6cd6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23bbccb6cd6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23bbccb6cd6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23bbccb6cd6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3bbccb6cd6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23bbccb6cd6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cc7554a049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cc7554a049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26df454ef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26df454ef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26df454efd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26df454efd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26df454efd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26df454efd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26df454efd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26df454efd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26df454efd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26df454efd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26de84ff98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26de84ff98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26df454efd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26df454efd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26df454efd8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26df454efd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26df454efd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26df454efd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26df454efd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26df454efd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67f361348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67f361348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26de84ff981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26de84ff981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26de84ff981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26de84ff981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23bbccb6cd6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23bbccb6cd6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26da2f29d2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26da2f29d2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26da2f29d2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26da2f29d2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26da2f29d23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26da2f29d2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6da2f29d2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26da2f29d2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26da2f29d23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26da2f29d2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26da2f29d2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26da2f29d2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26df454efd8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26df454efd8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cd8a80d6b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cd8a80d6b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26da2f29d2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26da2f29d2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26da2f29d23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26da2f29d2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26e1a63d18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26e1a63d18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2742a1b104f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2742a1b104f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26e1a63d18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26e1a63d18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2742a1b104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2742a1b104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2742a1b104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2742a1b104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274233daf23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274233daf23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274233daf23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274233daf23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274233daf23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274233daf23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67f3613483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67f3613483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274233daf23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274233daf23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26e1a63d181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26e1a63d181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26e1a63d181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26e1a63d181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26e1a63d181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26e1a63d181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26e1a63d181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26e1a63d181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26e1a63d181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26e1a63d181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26e1a63d181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26e1a63d181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26e1a63d181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26e1a63d181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26df454efd8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26df454efd8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26df454efd8_2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26df454efd8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3bbccb6cd6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3bbccb6cd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26df454efd8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26df454efd8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26df454efd8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26df454efd8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26df454efd8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26df454efd8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26df454efd8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26df454efd8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26df454efd8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26df454efd8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26df454efd8_2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26df454efd8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26df454efd8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26df454efd8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26df454efd8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26df454efd8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26df454efd8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26df454efd8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26df454efd8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26df454efd8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3bbccb6cd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3bbccb6cd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26df454efd8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26df454efd8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26df454efd8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26df454efd8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26df454efd8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26df454efd8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26df454efd8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26df454efd8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26df454efd8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26df454efd8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26df454efd8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26df454efd8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26df454efd8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26df454efd8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26df454efd8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26df454efd8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26df454efd8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26df454efd8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26df454efd8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26df454efd8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67f3613483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67f3613483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26e0d51354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26e0d51354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26e1a63d181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26e1a63d181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26e0d51354a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26e0d51354a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26e0d51354a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26e0d51354a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26e0d51354a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3" name="Google Shape;1223;g26e0d51354a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26e0d51354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26e0d51354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26e1a63d181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26e1a63d181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274233daf2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274233daf2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274233daf2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274233daf2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274233daf2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274233daf2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hasCustomPrompt="1" type="title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68" name="Google Shape;68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" name="Google Shape;69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" type="subTitle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76" name="Google Shape;76;p13"/>
          <p:cNvSpPr txBox="1"/>
          <p:nvPr>
            <p:ph idx="2" type="subTitle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3" type="subTitle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78" name="Google Shape;78;p13"/>
          <p:cNvSpPr txBox="1"/>
          <p:nvPr>
            <p:ph idx="4" type="subTitle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5" type="subTitle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0" name="Google Shape;80;p13"/>
          <p:cNvSpPr txBox="1"/>
          <p:nvPr>
            <p:ph idx="6" type="subTitle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7" type="subTitle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2" name="Google Shape;82;p13"/>
          <p:cNvSpPr txBox="1"/>
          <p:nvPr>
            <p:ph idx="8" type="subTitle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hasCustomPrompt="1" idx="9" type="title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hasCustomPrompt="1" idx="13" type="title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hasCustomPrompt="1" idx="14" type="title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hasCustomPrompt="1" idx="15" type="title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1" name="Google Shape;91;p14"/>
          <p:cNvSpPr txBox="1"/>
          <p:nvPr>
            <p:ph hasCustomPrompt="1"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3" type="title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" name="Google Shape;94;p14"/>
          <p:cNvSpPr txBox="1"/>
          <p:nvPr>
            <p:ph hasCustomPrompt="1"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/>
          <p:nvPr>
            <p:ph idx="5" type="subTitle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4"/>
          <p:cNvSpPr txBox="1"/>
          <p:nvPr>
            <p:ph idx="6" type="title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14"/>
          <p:cNvSpPr txBox="1"/>
          <p:nvPr>
            <p:ph hasCustomPrompt="1"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/>
          <p:nvPr>
            <p:ph idx="8" type="subTitle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9" type="title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" name="Google Shape;100;p14"/>
          <p:cNvSpPr txBox="1"/>
          <p:nvPr>
            <p:ph hasCustomPrompt="1" idx="13" type="title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/>
          <p:nvPr>
            <p:ph idx="14" type="subTitle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15" type="title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14"/>
          <p:cNvSpPr txBox="1"/>
          <p:nvPr>
            <p:ph hasCustomPrompt="1" idx="16" type="title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/>
          <p:nvPr>
            <p:ph idx="17" type="subTitle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4"/>
          <p:cNvSpPr txBox="1"/>
          <p:nvPr>
            <p:ph idx="18" type="title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" name="Google Shape;106;p14"/>
          <p:cNvSpPr txBox="1"/>
          <p:nvPr>
            <p:ph hasCustomPrompt="1" idx="19" type="title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/>
          <p:nvPr>
            <p:ph idx="20" type="subTitle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4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9" name="Google Shape;109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" name="Google Shape;111;p1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15" name="Google Shape;115;p15"/>
          <p:cNvSpPr txBox="1"/>
          <p:nvPr>
            <p:ph idx="1" type="subTitle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6" name="Google Shape;116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2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/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20" name="Google Shape;120;p16"/>
          <p:cNvSpPr txBox="1"/>
          <p:nvPr>
            <p:ph idx="1" type="subTitle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21" name="Google Shape;121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1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1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idx="1" type="subTitle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27" name="Google Shape;127;p17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28" name="Google Shape;128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34" name="Google Shape;134;p18"/>
          <p:cNvSpPr txBox="1"/>
          <p:nvPr>
            <p:ph idx="1" type="subTitle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35" name="Google Shape;135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4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39" name="Google Shape;139;p19"/>
          <p:cNvSpPr txBox="1"/>
          <p:nvPr>
            <p:ph idx="1" type="subTitle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40" name="Google Shape;140;p1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1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1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1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5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8" name="Google Shape;148;p20"/>
          <p:cNvSpPr txBox="1"/>
          <p:nvPr>
            <p:ph hasCustomPrompt="1" idx="2" type="title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49" name="Google Shape;149;p20"/>
          <p:cNvSpPr txBox="1"/>
          <p:nvPr>
            <p:ph idx="1" type="subTitle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0" name="Google Shape;150;p20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20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20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20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" name="Google Shape;19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" name="Google Shape;20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56" name="Google Shape;156;p2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2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21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6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2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2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2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" name="Google Shape;166;p2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7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9" name="Google Shape;169;p23"/>
          <p:cNvSpPr txBox="1"/>
          <p:nvPr>
            <p:ph idx="1" type="subTitle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0" name="Google Shape;170;p23"/>
          <p:cNvSpPr txBox="1"/>
          <p:nvPr>
            <p:ph idx="2" type="subTitle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3"/>
          <p:cNvSpPr txBox="1"/>
          <p:nvPr>
            <p:ph idx="3" type="subTitle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2" name="Google Shape;172;p23"/>
          <p:cNvSpPr txBox="1"/>
          <p:nvPr>
            <p:ph idx="4" type="subTitle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3"/>
          <p:cNvSpPr txBox="1"/>
          <p:nvPr>
            <p:ph idx="5" type="subTitle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4" name="Google Shape;174;p23"/>
          <p:cNvSpPr txBox="1"/>
          <p:nvPr>
            <p:ph idx="6" type="subTitle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3"/>
          <p:cNvSpPr txBox="1"/>
          <p:nvPr>
            <p:ph idx="7" type="subTitle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6" name="Google Shape;176;p23"/>
          <p:cNvSpPr txBox="1"/>
          <p:nvPr>
            <p:ph idx="8" type="subTitle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77" name="Google Shape;177;p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8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2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2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2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2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" name="Google Shape;184;p24"/>
          <p:cNvSpPr txBox="1"/>
          <p:nvPr>
            <p:ph idx="1" type="body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19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/>
          <p:nvPr>
            <p:ph hasCustomPrompt="1" type="title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7" name="Google Shape;187;p25"/>
          <p:cNvSpPr txBox="1"/>
          <p:nvPr>
            <p:ph idx="1" type="subTitle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88" name="Google Shape;188;p2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2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2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2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4" name="Google Shape;194;p26"/>
          <p:cNvSpPr txBox="1"/>
          <p:nvPr>
            <p:ph hasCustomPrompt="1" idx="2" type="title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95" name="Google Shape;195;p26"/>
          <p:cNvSpPr txBox="1"/>
          <p:nvPr>
            <p:ph idx="1" type="subTitle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6" name="Google Shape;196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0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1" name="Google Shape;201;p27"/>
          <p:cNvSpPr txBox="1"/>
          <p:nvPr>
            <p:ph hasCustomPrompt="1" idx="2" type="title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202" name="Google Shape;202;p27"/>
          <p:cNvSpPr txBox="1"/>
          <p:nvPr>
            <p:ph idx="1" type="subTitle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03" name="Google Shape;203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2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2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2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2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1" name="Google Shape;211;p28"/>
          <p:cNvSpPr txBox="1"/>
          <p:nvPr>
            <p:ph idx="1" type="subTitle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12" name="Google Shape;212;p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8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7" name="Google Shape;217;p29"/>
          <p:cNvSpPr txBox="1"/>
          <p:nvPr>
            <p:ph idx="1" type="subTitle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18" name="Google Shape;218;p2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2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2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2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2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2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idx="1" type="subTitle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26" name="Google Shape;226;p30"/>
          <p:cNvSpPr txBox="1"/>
          <p:nvPr>
            <p:ph idx="2" type="subTitle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30"/>
          <p:cNvSpPr txBox="1"/>
          <p:nvPr>
            <p:ph idx="3" type="subTitle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28" name="Google Shape;228;p30"/>
          <p:cNvSpPr txBox="1"/>
          <p:nvPr>
            <p:ph idx="4" type="subTitle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30"/>
          <p:cNvSpPr txBox="1"/>
          <p:nvPr>
            <p:ph idx="5" type="subTitle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0" name="Google Shape;230;p30"/>
          <p:cNvSpPr txBox="1"/>
          <p:nvPr>
            <p:ph idx="6" type="subTitle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30"/>
          <p:cNvSpPr txBox="1"/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32" name="Google Shape;232;p3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3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/>
        </p:txBody>
      </p:sp>
      <p:cxnSp>
        <p:nvCxnSpPr>
          <p:cNvPr id="26" name="Google Shape;26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" name="Google Shape;27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" name="Google Shape;28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2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/>
          <p:nvPr>
            <p:ph idx="1" type="subTitle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6" name="Google Shape;236;p31"/>
          <p:cNvSpPr txBox="1"/>
          <p:nvPr>
            <p:ph idx="2" type="subTitle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31"/>
          <p:cNvSpPr txBox="1"/>
          <p:nvPr>
            <p:ph idx="3" type="subTitle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8" name="Google Shape;238;p31"/>
          <p:cNvSpPr txBox="1"/>
          <p:nvPr>
            <p:ph idx="4" type="subTitle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31"/>
          <p:cNvSpPr txBox="1"/>
          <p:nvPr>
            <p:ph idx="5" type="subTitle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0" name="Google Shape;240;p31"/>
          <p:cNvSpPr txBox="1"/>
          <p:nvPr>
            <p:ph idx="6" type="subTitle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31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242" name="Google Shape;242;p31"/>
          <p:cNvSpPr txBox="1"/>
          <p:nvPr>
            <p:ph idx="7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3" name="Google Shape;243;p31"/>
          <p:cNvSpPr txBox="1"/>
          <p:nvPr>
            <p:ph idx="8" type="subTitle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31"/>
          <p:cNvSpPr txBox="1"/>
          <p:nvPr>
            <p:ph idx="9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5" name="Google Shape;245;p31"/>
          <p:cNvSpPr txBox="1"/>
          <p:nvPr>
            <p:ph idx="13" type="subTitle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31"/>
          <p:cNvSpPr txBox="1"/>
          <p:nvPr>
            <p:ph idx="14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7" name="Google Shape;247;p31"/>
          <p:cNvSpPr txBox="1"/>
          <p:nvPr>
            <p:ph idx="15" type="subTitle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48" name="Google Shape;248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3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3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 -">
  <p:cSld name="CUSTOM_32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4" name="Google Shape;254;p32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32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6" name="Google Shape;256;p32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32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8" name="Google Shape;258;p32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32"/>
          <p:cNvSpPr txBox="1"/>
          <p:nvPr>
            <p:ph idx="7" type="subTitle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60" name="Google Shape;260;p32"/>
          <p:cNvSpPr txBox="1"/>
          <p:nvPr>
            <p:ph idx="8" type="subTitle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32"/>
          <p:cNvSpPr txBox="1"/>
          <p:nvPr>
            <p:ph idx="9" type="subTitle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62" name="Google Shape;262;p32"/>
          <p:cNvSpPr txBox="1"/>
          <p:nvPr>
            <p:ph idx="13" type="subTitle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32"/>
          <p:cNvSpPr txBox="1"/>
          <p:nvPr>
            <p:ph idx="14" type="subTitle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64" name="Google Shape;264;p32"/>
          <p:cNvSpPr txBox="1"/>
          <p:nvPr>
            <p:ph idx="15" type="subTitle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32"/>
          <p:cNvSpPr txBox="1"/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66" name="Google Shape;266;p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33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0" name="Google Shape;270;p33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33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2" name="Google Shape;272;p33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33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4" name="Google Shape;274;p33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33"/>
          <p:cNvSpPr txBox="1"/>
          <p:nvPr>
            <p:ph idx="7" type="subTitle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6" name="Google Shape;276;p33"/>
          <p:cNvSpPr txBox="1"/>
          <p:nvPr>
            <p:ph idx="8" type="subTitle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33"/>
          <p:cNvSpPr txBox="1"/>
          <p:nvPr>
            <p:ph idx="9" type="subTitle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8" name="Google Shape;278;p33"/>
          <p:cNvSpPr txBox="1"/>
          <p:nvPr>
            <p:ph idx="13" type="subTitle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33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80" name="Google Shape;280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" name="Google Shape;281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" name="Google Shape;282;p3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4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/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286" name="Google Shape;286;p3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3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p3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" name="Google Shape;290;p3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" name="Google Shape;291;p3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5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/>
          <p:nvPr>
            <p:ph idx="1" type="subTitle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4" name="Google Shape;294;p35"/>
          <p:cNvSpPr txBox="1"/>
          <p:nvPr>
            <p:ph idx="2" type="subTitle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35"/>
          <p:cNvSpPr txBox="1"/>
          <p:nvPr>
            <p:ph idx="3" type="subTitle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6" name="Google Shape;296;p35"/>
          <p:cNvSpPr txBox="1"/>
          <p:nvPr>
            <p:ph idx="4" type="subTitle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35"/>
          <p:cNvSpPr txBox="1"/>
          <p:nvPr>
            <p:ph idx="5" type="subTitle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8" name="Google Shape;298;p35"/>
          <p:cNvSpPr txBox="1"/>
          <p:nvPr>
            <p:ph idx="6" type="subTitle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35"/>
          <p:cNvSpPr txBox="1"/>
          <p:nvPr>
            <p:ph idx="7" type="subTitle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0" name="Google Shape;300;p35"/>
          <p:cNvSpPr txBox="1"/>
          <p:nvPr>
            <p:ph idx="8" type="subTitle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35"/>
          <p:cNvSpPr txBox="1"/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02" name="Google Shape;302;p3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3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6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/>
          <p:nvPr>
            <p:ph idx="1" type="subTitle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6" name="Google Shape;306;p36"/>
          <p:cNvSpPr txBox="1"/>
          <p:nvPr>
            <p:ph idx="2" type="subTitle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36"/>
          <p:cNvSpPr txBox="1"/>
          <p:nvPr>
            <p:ph idx="3" type="subTitle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8" name="Google Shape;308;p36"/>
          <p:cNvSpPr txBox="1"/>
          <p:nvPr>
            <p:ph idx="4" type="subTitle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36"/>
          <p:cNvSpPr txBox="1"/>
          <p:nvPr>
            <p:ph idx="5" type="subTitle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10" name="Google Shape;310;p36"/>
          <p:cNvSpPr txBox="1"/>
          <p:nvPr>
            <p:ph idx="6" type="subTitle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36"/>
          <p:cNvSpPr txBox="1"/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12" name="Google Shape;312;p3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Google Shape;313;p3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36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23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" name="Google Shape;316;p3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3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3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3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3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2" name="Google Shape;322;p37"/>
          <p:cNvSpPr txBox="1"/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3" name="Google Shape;323;p37"/>
          <p:cNvSpPr txBox="1"/>
          <p:nvPr>
            <p:ph idx="1" type="subTitle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24" name="Google Shape;324;p37"/>
          <p:cNvSpPr txBox="1"/>
          <p:nvPr>
            <p:ph idx="2" type="subTitle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37"/>
          <p:cNvSpPr txBox="1"/>
          <p:nvPr>
            <p:ph idx="3" type="subTitle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26" name="Google Shape;326;p37"/>
          <p:cNvSpPr txBox="1"/>
          <p:nvPr>
            <p:ph idx="4" type="subTitle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37"/>
          <p:cNvSpPr txBox="1"/>
          <p:nvPr>
            <p:ph idx="5" type="subTitle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28" name="Google Shape;328;p37"/>
          <p:cNvSpPr txBox="1"/>
          <p:nvPr>
            <p:ph idx="6" type="subTitle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37"/>
          <p:cNvSpPr txBox="1"/>
          <p:nvPr>
            <p:ph idx="7" type="subTitle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30" name="Google Shape;330;p37"/>
          <p:cNvSpPr txBox="1"/>
          <p:nvPr>
            <p:ph idx="8" type="subTitle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37"/>
          <p:cNvSpPr txBox="1"/>
          <p:nvPr>
            <p:ph hasCustomPrompt="1" idx="9" type="title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2" name="Google Shape;332;p37"/>
          <p:cNvSpPr txBox="1"/>
          <p:nvPr>
            <p:ph hasCustomPrompt="1" idx="13" type="title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3" name="Google Shape;333;p37"/>
          <p:cNvSpPr txBox="1"/>
          <p:nvPr>
            <p:ph hasCustomPrompt="1" idx="14" type="title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4" name="Google Shape;334;p37"/>
          <p:cNvSpPr txBox="1"/>
          <p:nvPr>
            <p:ph hasCustomPrompt="1" idx="15" type="title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2_1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8"/>
          <p:cNvSpPr txBox="1"/>
          <p:nvPr>
            <p:ph idx="1" type="subTitle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37" name="Google Shape;337;p38"/>
          <p:cNvSpPr txBox="1"/>
          <p:nvPr>
            <p:ph idx="2" type="subTitle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38" name="Google Shape;338;p38"/>
          <p:cNvSpPr txBox="1"/>
          <p:nvPr>
            <p:ph idx="3" type="subTitle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39" name="Google Shape;339;p38"/>
          <p:cNvSpPr txBox="1"/>
          <p:nvPr>
            <p:ph idx="4" type="subTitle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40" name="Google Shape;340;p38"/>
          <p:cNvSpPr txBox="1"/>
          <p:nvPr>
            <p:ph idx="5" type="subTitle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1" name="Google Shape;341;p38"/>
          <p:cNvSpPr txBox="1"/>
          <p:nvPr>
            <p:ph idx="6" type="subTitle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42" name="Google Shape;342;p38"/>
          <p:cNvSpPr txBox="1"/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43" name="Google Shape;343;p3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3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5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"/>
          <p:cNvSpPr txBox="1"/>
          <p:nvPr>
            <p:ph idx="1" type="subTitle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7" name="Google Shape;347;p39"/>
          <p:cNvSpPr txBox="1"/>
          <p:nvPr>
            <p:ph idx="2" type="subTitle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39"/>
          <p:cNvSpPr txBox="1"/>
          <p:nvPr>
            <p:ph idx="3" type="subTitle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9" name="Google Shape;349;p39"/>
          <p:cNvSpPr txBox="1"/>
          <p:nvPr>
            <p:ph idx="4" type="subTitle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39"/>
          <p:cNvSpPr txBox="1"/>
          <p:nvPr>
            <p:ph idx="5" type="subTitle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51" name="Google Shape;351;p39"/>
          <p:cNvSpPr txBox="1"/>
          <p:nvPr>
            <p:ph idx="6" type="subTitle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39"/>
          <p:cNvSpPr txBox="1"/>
          <p:nvPr>
            <p:ph idx="7" type="subTitle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53" name="Google Shape;353;p39"/>
          <p:cNvSpPr txBox="1"/>
          <p:nvPr>
            <p:ph idx="8" type="subTitle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39"/>
          <p:cNvSpPr txBox="1"/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55" name="Google Shape;355;p3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3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6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" name="Google Shape;358;p4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4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" name="Google Shape;360;p4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" name="Google Shape;361;p4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" name="Google Shape;362;p4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4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40"/>
          <p:cNvSpPr txBox="1"/>
          <p:nvPr>
            <p:ph idx="1" type="subTitle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65" name="Google Shape;365;p40"/>
          <p:cNvSpPr txBox="1"/>
          <p:nvPr>
            <p:ph idx="2" type="subTitle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40"/>
          <p:cNvSpPr txBox="1"/>
          <p:nvPr>
            <p:ph idx="3" type="subTitle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67" name="Google Shape;367;p40"/>
          <p:cNvSpPr txBox="1"/>
          <p:nvPr>
            <p:ph idx="4" type="subTitle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40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369" name="Google Shape;369;p40"/>
          <p:cNvSpPr txBox="1"/>
          <p:nvPr>
            <p:ph idx="5" type="subTitle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70" name="Google Shape;370;p40"/>
          <p:cNvSpPr txBox="1"/>
          <p:nvPr>
            <p:ph idx="6" type="subTitle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2" type="subTitle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3" type="subTitle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4" type="subTitle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5" name="Google Shape;35;p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" name="Google Shape;36;p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" name="Google Shape;37;p5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 txBox="1"/>
          <p:nvPr>
            <p:ph hasCustomPrompt="1"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3" name="Google Shape;373;p41"/>
          <p:cNvSpPr txBox="1"/>
          <p:nvPr>
            <p:ph idx="1" type="subTitle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41"/>
          <p:cNvSpPr txBox="1"/>
          <p:nvPr>
            <p:ph hasCustomPrompt="1" idx="2" type="title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5" name="Google Shape;375;p41"/>
          <p:cNvSpPr txBox="1"/>
          <p:nvPr>
            <p:ph idx="3" type="subTitle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41"/>
          <p:cNvSpPr txBox="1"/>
          <p:nvPr>
            <p:ph hasCustomPrompt="1" idx="4" type="title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7" name="Google Shape;377;p41"/>
          <p:cNvSpPr txBox="1"/>
          <p:nvPr>
            <p:ph idx="5" type="subTitle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78" name="Google Shape;378;p4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9" name="Google Shape;379;p4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28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/>
          <p:cNvSpPr txBox="1"/>
          <p:nvPr>
            <p:ph idx="1" type="subTitle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2" name="Google Shape;382;p42"/>
          <p:cNvSpPr txBox="1"/>
          <p:nvPr>
            <p:ph idx="2" type="subTitle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42"/>
          <p:cNvSpPr txBox="1"/>
          <p:nvPr>
            <p:ph idx="3" type="subTitle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4" name="Google Shape;384;p42"/>
          <p:cNvSpPr txBox="1"/>
          <p:nvPr>
            <p:ph idx="4" type="subTitle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42"/>
          <p:cNvSpPr txBox="1"/>
          <p:nvPr>
            <p:ph idx="5" type="subTitle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6" name="Google Shape;386;p42"/>
          <p:cNvSpPr txBox="1"/>
          <p:nvPr>
            <p:ph idx="6" type="subTitle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87" name="Google Shape;387;p4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8" name="Google Shape;388;p4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" name="Google Shape;389;p4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0" name="Google Shape;390;p4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1" name="Google Shape;391;p4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2" name="Google Shape;392;p42"/>
          <p:cNvSpPr txBox="1"/>
          <p:nvPr>
            <p:ph hasCustomPrompt="1" type="title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3" name="Google Shape;393;p42"/>
          <p:cNvSpPr txBox="1"/>
          <p:nvPr>
            <p:ph hasCustomPrompt="1" idx="7" type="title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4" name="Google Shape;394;p42"/>
          <p:cNvSpPr txBox="1"/>
          <p:nvPr>
            <p:ph hasCustomPrompt="1" idx="8" type="title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7_1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/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7" name="Google Shape;397;p43"/>
          <p:cNvSpPr txBox="1"/>
          <p:nvPr>
            <p:ph idx="1" type="subTitle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98" name="Google Shape;398;p4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" name="Google Shape;399;p4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7_2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4"/>
          <p:cNvSpPr txBox="1"/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402" name="Google Shape;402;p44"/>
          <p:cNvSpPr txBox="1"/>
          <p:nvPr>
            <p:ph idx="1" type="subTitle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403" name="Google Shape;403;p4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" name="Google Shape;404;p4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8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5"/>
          <p:cNvSpPr txBox="1"/>
          <p:nvPr>
            <p:ph idx="1" type="subTitle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7" name="Google Shape;407;p45"/>
          <p:cNvSpPr txBox="1"/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408" name="Google Shape;408;p4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Google Shape;409;p4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45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9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2" name="Google Shape;412;p4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3" name="Google Shape;413;p4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4" name="Google Shape;414;p4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5" name="Google Shape;415;p4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6" name="Google Shape;416;p4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7" name="Google Shape;417;p4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8" name="Google Shape;418;p46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19" name="Google Shape;419;p46"/>
          <p:cNvSpPr txBox="1"/>
          <p:nvPr>
            <p:ph idx="1" type="subTitle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20" name="Google Shape;420;p46"/>
          <p:cNvSpPr txBox="1"/>
          <p:nvPr>
            <p:ph idx="2" type="subTitle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9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7"/>
          <p:cNvSpPr txBox="1"/>
          <p:nvPr>
            <p:ph idx="1" type="subTitle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23" name="Google Shape;423;p47"/>
          <p:cNvSpPr txBox="1"/>
          <p:nvPr>
            <p:ph idx="2" type="subTitle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47"/>
          <p:cNvSpPr txBox="1"/>
          <p:nvPr>
            <p:ph idx="3" type="subTitle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25" name="Google Shape;425;p47"/>
          <p:cNvSpPr txBox="1"/>
          <p:nvPr>
            <p:ph idx="4" type="subTitle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47"/>
          <p:cNvSpPr txBox="1"/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427" name="Google Shape;427;p4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8" name="Google Shape;428;p4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31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8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31" name="Google Shape;431;p48"/>
          <p:cNvSpPr txBox="1"/>
          <p:nvPr>
            <p:ph idx="1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32" name="Google Shape;432;p48"/>
          <p:cNvSpPr txBox="1"/>
          <p:nvPr>
            <p:ph idx="2" type="subTitle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48"/>
          <p:cNvSpPr txBox="1"/>
          <p:nvPr>
            <p:ph idx="3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34" name="Google Shape;434;p48"/>
          <p:cNvSpPr txBox="1"/>
          <p:nvPr>
            <p:ph idx="4" type="subTitle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5" name="Google Shape;435;p48"/>
          <p:cNvSpPr txBox="1"/>
          <p:nvPr>
            <p:ph idx="5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36" name="Google Shape;436;p48"/>
          <p:cNvSpPr txBox="1"/>
          <p:nvPr>
            <p:ph idx="6" type="subTitle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37" name="Google Shape;437;p4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8" name="Google Shape;438;p4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9" name="Google Shape;439;p4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0" name="Google Shape;440;p4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9"/>
          <p:cNvSpPr txBox="1"/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43" name="Google Shape;443;p49"/>
          <p:cNvSpPr txBox="1"/>
          <p:nvPr>
            <p:ph idx="1" type="subTitle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p49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5" name="Google Shape;445;p4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p49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7" name="Google Shape;447;p4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8" name="Google Shape;448;p49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0" name="Google Shape;40;p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" name="Google Shape;41;p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0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2" type="subTitle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6" name="Google Shape;46;p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" name="Google Shape;47;p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50" name="Google Shape;50;p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" name="Google Shape;51;p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" name="Google Shape;52;p8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" name="Google Shape;53;p8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7" name="Google Shape;57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/>
        </p:txBody>
      </p:sp>
      <p:cxnSp>
        <p:nvCxnSpPr>
          <p:cNvPr id="62" name="Google Shape;62;p1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" name="Google Shape;63;p1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" name="Google Shape;64;p10"/>
          <p:cNvCxnSpPr/>
          <p:nvPr/>
        </p:nvCxnSpPr>
        <p:spPr>
          <a:xfrm flipH="1" rot="10800000">
            <a:off x="6144975" y="3103725"/>
            <a:ext cx="3118200" cy="2201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76.png"/><Relationship Id="rId4" Type="http://schemas.openxmlformats.org/officeDocument/2006/relationships/image" Target="../media/image85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86.png"/><Relationship Id="rId4" Type="http://schemas.openxmlformats.org/officeDocument/2006/relationships/image" Target="../media/image109.png"/><Relationship Id="rId5" Type="http://schemas.openxmlformats.org/officeDocument/2006/relationships/image" Target="../media/image91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87.png"/><Relationship Id="rId4" Type="http://schemas.openxmlformats.org/officeDocument/2006/relationships/image" Target="../media/image93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96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98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99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10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07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92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01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04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11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95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97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08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18.xml"/><Relationship Id="rId3" Type="http://schemas.openxmlformats.org/officeDocument/2006/relationships/hyperlink" Target="https://github.com/kdonghwi99/SecondTeamProject/tree/main" TargetMode="External"/><Relationship Id="rId4" Type="http://schemas.openxmlformats.org/officeDocument/2006/relationships/image" Target="../media/image10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15.png"/><Relationship Id="rId6" Type="http://schemas.openxmlformats.org/officeDocument/2006/relationships/image" Target="../media/image1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0.png"/><Relationship Id="rId4" Type="http://schemas.openxmlformats.org/officeDocument/2006/relationships/image" Target="../media/image2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4.png"/><Relationship Id="rId4" Type="http://schemas.openxmlformats.org/officeDocument/2006/relationships/image" Target="../media/image3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Relationship Id="rId5" Type="http://schemas.openxmlformats.org/officeDocument/2006/relationships/image" Target="../media/image5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8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0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5.png"/><Relationship Id="rId4" Type="http://schemas.openxmlformats.org/officeDocument/2006/relationships/image" Target="../media/image6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0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5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1.png"/><Relationship Id="rId4" Type="http://schemas.openxmlformats.org/officeDocument/2006/relationships/image" Target="../media/image8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59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66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64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71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73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4.png"/><Relationship Id="rId4" Type="http://schemas.openxmlformats.org/officeDocument/2006/relationships/image" Target="../media/image94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82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90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05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06.png"/><Relationship Id="rId4" Type="http://schemas.openxmlformats.org/officeDocument/2006/relationships/image" Target="../media/image100.png"/><Relationship Id="rId5" Type="http://schemas.openxmlformats.org/officeDocument/2006/relationships/image" Target="../media/image72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78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02.png"/><Relationship Id="rId4" Type="http://schemas.openxmlformats.org/officeDocument/2006/relationships/image" Target="../media/image77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79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74.png"/><Relationship Id="rId4" Type="http://schemas.openxmlformats.org/officeDocument/2006/relationships/image" Target="../media/image8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4"/>
          <p:cNvSpPr txBox="1"/>
          <p:nvPr>
            <p:ph type="ctrTitle"/>
          </p:nvPr>
        </p:nvSpPr>
        <p:spPr>
          <a:xfrm>
            <a:off x="1591650" y="1220400"/>
            <a:ext cx="5960700" cy="9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latin typeface="Roboto"/>
                <a:ea typeface="Roboto"/>
                <a:cs typeface="Roboto"/>
                <a:sym typeface="Roboto"/>
              </a:rPr>
              <a:t>고민상담 복합 커뮤니티</a:t>
            </a:r>
            <a:endParaRPr sz="6000"/>
          </a:p>
        </p:txBody>
      </p:sp>
      <p:sp>
        <p:nvSpPr>
          <p:cNvPr id="473" name="Google Shape;473;p54"/>
          <p:cNvSpPr txBox="1"/>
          <p:nvPr>
            <p:ph idx="1" type="subTitle"/>
          </p:nvPr>
        </p:nvSpPr>
        <p:spPr>
          <a:xfrm>
            <a:off x="184300" y="4104800"/>
            <a:ext cx="4146300" cy="6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쌍용강북교육센터 1조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김동휘, 김소영, 김주영, 정하영, 조민경 </a:t>
            </a:r>
            <a:endParaRPr/>
          </a:p>
        </p:txBody>
      </p:sp>
      <p:sp>
        <p:nvSpPr>
          <p:cNvPr id="474" name="Google Shape;474;p54"/>
          <p:cNvSpPr txBox="1"/>
          <p:nvPr/>
        </p:nvSpPr>
        <p:spPr>
          <a:xfrm>
            <a:off x="2875550" y="2161800"/>
            <a:ext cx="39348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다들어줄개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475" name="Google Shape;47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9700" y="3085200"/>
            <a:ext cx="1244600" cy="12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3"/>
          <p:cNvSpPr txBox="1"/>
          <p:nvPr>
            <p:ph type="title"/>
          </p:nvPr>
        </p:nvSpPr>
        <p:spPr>
          <a:xfrm>
            <a:off x="713225" y="445025"/>
            <a:ext cx="605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요구사항 정의 - 자가진단 서비스</a:t>
            </a:r>
            <a:endParaRPr/>
          </a:p>
        </p:txBody>
      </p:sp>
      <p:sp>
        <p:nvSpPr>
          <p:cNvPr id="557" name="Google Shape;557;p63"/>
          <p:cNvSpPr txBox="1"/>
          <p:nvPr/>
        </p:nvSpPr>
        <p:spPr>
          <a:xfrm>
            <a:off x="25963" y="1017725"/>
            <a:ext cx="88143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기본적으로 총 3개의 자가진단을 제공하며, 자가진단의 출처는 아래와 같음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우울 : </a:t>
            </a:r>
            <a:r>
              <a:rPr lang="en" sz="1200">
                <a:solidFill>
                  <a:schemeClr val="dk1"/>
                </a:solidFill>
              </a:rPr>
              <a:t>역학연구를 위한 우울척도 (CES-D)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" sz="1200">
                <a:solidFill>
                  <a:schemeClr val="dk1"/>
                </a:solidFill>
              </a:rPr>
              <a:t>스트레스 :</a:t>
            </a:r>
            <a:r>
              <a:rPr lang="en" sz="1200">
                <a:solidFill>
                  <a:schemeClr val="dk1"/>
                </a:solidFill>
                <a:highlight>
                  <a:srgbClr val="F5F2EE"/>
                </a:highlight>
              </a:rPr>
              <a:t>일상적 스트레스 척도(The Hassle Scale)</a:t>
            </a:r>
            <a:endParaRPr sz="1200">
              <a:solidFill>
                <a:schemeClr val="dk1"/>
              </a:solidFill>
              <a:highlight>
                <a:srgbClr val="F5F2EE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" sz="1200">
                <a:solidFill>
                  <a:schemeClr val="dk1"/>
                </a:solidFill>
              </a:rPr>
              <a:t>불안 : </a:t>
            </a:r>
            <a:r>
              <a:rPr lang="en" sz="1200">
                <a:solidFill>
                  <a:schemeClr val="dk1"/>
                </a:solidFill>
              </a:rPr>
              <a:t>일반화된 불안장애 척도-7 (GAD-7)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문항을 체크한 후, [완료] 버튼을 누르면 </a:t>
            </a:r>
            <a:r>
              <a:rPr b="1" lang="en" sz="1200">
                <a:solidFill>
                  <a:schemeClr val="dk1"/>
                </a:solidFill>
              </a:rPr>
              <a:t>총점이 계산</a:t>
            </a:r>
            <a:r>
              <a:rPr lang="en" sz="1200">
                <a:solidFill>
                  <a:schemeClr val="dk1"/>
                </a:solidFill>
              </a:rPr>
              <a:t>되어 표시됨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" sz="1200">
                <a:solidFill>
                  <a:schemeClr val="dk1"/>
                </a:solidFill>
              </a:rPr>
              <a:t>회원이 페이지 하단의 채점 기준표를 확인하여, 자신의 결과를 알 수 있음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각각의 자가진단은 ‘선호도형’ 폼으로 구성</a:t>
            </a:r>
            <a:endParaRPr b="1"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153"/>
          <p:cNvSpPr txBox="1"/>
          <p:nvPr/>
        </p:nvSpPr>
        <p:spPr>
          <a:xfrm>
            <a:off x="85825" y="437575"/>
            <a:ext cx="49164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F3F3F3"/>
                </a:highlight>
              </a:rPr>
              <a:t>주문 완료 화면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81" name="Google Shape;1281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00" y="969925"/>
            <a:ext cx="8848849" cy="36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2" name="Google Shape;1282;p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2750" y="349225"/>
            <a:ext cx="3028799" cy="195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153"/>
          <p:cNvSpPr/>
          <p:nvPr/>
        </p:nvSpPr>
        <p:spPr>
          <a:xfrm>
            <a:off x="3437575" y="2032175"/>
            <a:ext cx="2338500" cy="19512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153"/>
          <p:cNvSpPr/>
          <p:nvPr/>
        </p:nvSpPr>
        <p:spPr>
          <a:xfrm>
            <a:off x="8183575" y="4223850"/>
            <a:ext cx="858900" cy="3720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153"/>
          <p:cNvSpPr/>
          <p:nvPr/>
        </p:nvSpPr>
        <p:spPr>
          <a:xfrm>
            <a:off x="8262950" y="1807275"/>
            <a:ext cx="728700" cy="438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153"/>
          <p:cNvSpPr txBox="1"/>
          <p:nvPr/>
        </p:nvSpPr>
        <p:spPr>
          <a:xfrm>
            <a:off x="396900" y="3134075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1"/>
                </a:solidFill>
              </a:rPr>
              <a:t>ORDER_001의 6번 [결제하기] 버튼 클릭 결제에 성공하면 해당 문구 출력</a:t>
            </a:r>
            <a:endParaRPr/>
          </a:p>
        </p:txBody>
      </p:sp>
      <p:sp>
        <p:nvSpPr>
          <p:cNvPr id="1287" name="Google Shape;1287;p153"/>
          <p:cNvSpPr txBox="1"/>
          <p:nvPr/>
        </p:nvSpPr>
        <p:spPr>
          <a:xfrm>
            <a:off x="6104925" y="4276575"/>
            <a:ext cx="20310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1"/>
                </a:solidFill>
                <a:highlight>
                  <a:srgbClr val="FFFFFF"/>
                </a:highlight>
              </a:rPr>
              <a:t>클릭 시 상품목록으로 이동</a:t>
            </a:r>
            <a:endParaRPr/>
          </a:p>
        </p:txBody>
      </p:sp>
      <p:sp>
        <p:nvSpPr>
          <p:cNvPr id="1288" name="Google Shape;1288;p153"/>
          <p:cNvSpPr txBox="1"/>
          <p:nvPr/>
        </p:nvSpPr>
        <p:spPr>
          <a:xfrm>
            <a:off x="6042475" y="2302350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1"/>
                </a:solidFill>
              </a:rPr>
              <a:t>주문 완료 시 결제 정보가 alert로 뿌려지고,</a:t>
            </a:r>
            <a:br>
              <a:rPr b="1" lang="en" sz="1150">
                <a:solidFill>
                  <a:schemeClr val="dk1"/>
                </a:solidFill>
              </a:rPr>
            </a:br>
            <a:r>
              <a:rPr b="1" lang="en" sz="1150">
                <a:solidFill>
                  <a:schemeClr val="dk1"/>
                </a:solidFill>
              </a:rPr>
              <a:t>주문완료 페이지로 이동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54"/>
          <p:cNvSpPr txBox="1"/>
          <p:nvPr/>
        </p:nvSpPr>
        <p:spPr>
          <a:xfrm>
            <a:off x="85825" y="437575"/>
            <a:ext cx="49164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F3F3F3"/>
                </a:highlight>
              </a:rPr>
              <a:t>주문 내역 전체 조회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94" name="Google Shape;1294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82600"/>
            <a:ext cx="8839200" cy="1827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Google Shape;1295;p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88" y="2823225"/>
            <a:ext cx="8602675" cy="208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Google Shape;1296;p1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0650" y="2055849"/>
            <a:ext cx="3843352" cy="1666449"/>
          </a:xfrm>
          <a:prstGeom prst="rect">
            <a:avLst/>
          </a:prstGeom>
          <a:noFill/>
          <a:ln>
            <a:noFill/>
          </a:ln>
        </p:spPr>
      </p:pic>
      <p:sp>
        <p:nvSpPr>
          <p:cNvPr id="1297" name="Google Shape;1297;p154"/>
          <p:cNvSpPr/>
          <p:nvPr/>
        </p:nvSpPr>
        <p:spPr>
          <a:xfrm>
            <a:off x="3770325" y="1953725"/>
            <a:ext cx="1428600" cy="3720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154"/>
          <p:cNvSpPr/>
          <p:nvPr/>
        </p:nvSpPr>
        <p:spPr>
          <a:xfrm>
            <a:off x="3541725" y="4288925"/>
            <a:ext cx="1093800" cy="2673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154"/>
          <p:cNvSpPr/>
          <p:nvPr/>
        </p:nvSpPr>
        <p:spPr>
          <a:xfrm>
            <a:off x="1574825" y="3560275"/>
            <a:ext cx="528600" cy="3720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154"/>
          <p:cNvSpPr/>
          <p:nvPr/>
        </p:nvSpPr>
        <p:spPr>
          <a:xfrm>
            <a:off x="7791475" y="4474675"/>
            <a:ext cx="630300" cy="3720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154"/>
          <p:cNvSpPr txBox="1"/>
          <p:nvPr/>
        </p:nvSpPr>
        <p:spPr>
          <a:xfrm>
            <a:off x="339125" y="3238175"/>
            <a:ext cx="30000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1"/>
                </a:solidFill>
                <a:highlight>
                  <a:srgbClr val="FFFFFF"/>
                </a:highlight>
              </a:rPr>
              <a:t>검색하고자 하는 주문번호 기입하는 필드</a:t>
            </a:r>
            <a:endParaRPr b="1"/>
          </a:p>
        </p:txBody>
      </p:sp>
      <p:sp>
        <p:nvSpPr>
          <p:cNvPr id="1302" name="Google Shape;1302;p154"/>
          <p:cNvSpPr txBox="1"/>
          <p:nvPr/>
        </p:nvSpPr>
        <p:spPr>
          <a:xfrm>
            <a:off x="5755050" y="4663550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1"/>
                </a:solidFill>
                <a:highlight>
                  <a:srgbClr val="FFFFFF"/>
                </a:highlight>
              </a:rPr>
              <a:t>클릭 시 는 '우체국택배 조회 링크로 이동</a:t>
            </a:r>
            <a:endParaRPr b="1"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303" name="Google Shape;1303;p154"/>
          <p:cNvSpPr txBox="1"/>
          <p:nvPr/>
        </p:nvSpPr>
        <p:spPr>
          <a:xfrm>
            <a:off x="2002225" y="4474675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1"/>
                </a:solidFill>
                <a:highlight>
                  <a:srgbClr val="FFFFFF"/>
                </a:highlight>
              </a:rPr>
              <a:t>주문번호 클릭시 해당 주문번호에 해당하는 주문내역 상세조회 페이지로 이동</a:t>
            </a:r>
            <a:endParaRPr/>
          </a:p>
        </p:txBody>
      </p:sp>
      <p:sp>
        <p:nvSpPr>
          <p:cNvPr id="1304" name="Google Shape;1304;p154"/>
          <p:cNvSpPr txBox="1"/>
          <p:nvPr/>
        </p:nvSpPr>
        <p:spPr>
          <a:xfrm>
            <a:off x="3146775" y="1482575"/>
            <a:ext cx="26757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1"/>
                </a:solidFill>
                <a:highlight>
                  <a:srgbClr val="FFFFFF"/>
                </a:highlight>
              </a:rPr>
              <a:t>주문내역이 없을 시 표시되는 화면</a:t>
            </a:r>
            <a:endParaRPr b="1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155"/>
          <p:cNvSpPr txBox="1"/>
          <p:nvPr/>
        </p:nvSpPr>
        <p:spPr>
          <a:xfrm>
            <a:off x="4121850" y="3739725"/>
            <a:ext cx="49164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F3F3F3"/>
                </a:highlight>
              </a:rPr>
              <a:t>주문 내역 상세 조회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10" name="Google Shape;1310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25" y="842900"/>
            <a:ext cx="8839201" cy="2923695"/>
          </a:xfrm>
          <a:prstGeom prst="rect">
            <a:avLst/>
          </a:prstGeom>
          <a:noFill/>
          <a:ln>
            <a:noFill/>
          </a:ln>
        </p:spPr>
      </p:pic>
      <p:sp>
        <p:nvSpPr>
          <p:cNvPr id="1311" name="Google Shape;1311;p155"/>
          <p:cNvSpPr/>
          <p:nvPr/>
        </p:nvSpPr>
        <p:spPr>
          <a:xfrm>
            <a:off x="3778250" y="2017225"/>
            <a:ext cx="858900" cy="2847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155"/>
          <p:cNvSpPr/>
          <p:nvPr/>
        </p:nvSpPr>
        <p:spPr>
          <a:xfrm>
            <a:off x="5375300" y="2017225"/>
            <a:ext cx="3348000" cy="3720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3" name="Google Shape;1313;p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625" y="2792100"/>
            <a:ext cx="7754923" cy="226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4" name="Google Shape;1314;p155"/>
          <p:cNvSpPr/>
          <p:nvPr/>
        </p:nvSpPr>
        <p:spPr>
          <a:xfrm>
            <a:off x="8564575" y="4687275"/>
            <a:ext cx="438300" cy="3720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155"/>
          <p:cNvSpPr txBox="1"/>
          <p:nvPr/>
        </p:nvSpPr>
        <p:spPr>
          <a:xfrm>
            <a:off x="2288725" y="1055500"/>
            <a:ext cx="30000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1"/>
                </a:solidFill>
                <a:highlight>
                  <a:srgbClr val="FFFFFF"/>
                </a:highlight>
              </a:rPr>
              <a:t>상품준비중/배송중/배송완료/취소/반품으로 select option으로 선택하여 값을 변경</a:t>
            </a:r>
            <a:endParaRPr b="1"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316" name="Google Shape;1316;p155"/>
          <p:cNvSpPr txBox="1"/>
          <p:nvPr/>
        </p:nvSpPr>
        <p:spPr>
          <a:xfrm>
            <a:off x="5471650" y="1144000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1"/>
                </a:solidFill>
                <a:highlight>
                  <a:srgbClr val="FFFFFF"/>
                </a:highlight>
              </a:rPr>
              <a:t>송장번호는 텍스드 필드로 해당 페이지 내 에서 입력 받음</a:t>
            </a:r>
            <a:endParaRPr/>
          </a:p>
        </p:txBody>
      </p:sp>
      <p:sp>
        <p:nvSpPr>
          <p:cNvPr id="1317" name="Google Shape;1317;p155"/>
          <p:cNvSpPr txBox="1"/>
          <p:nvPr/>
        </p:nvSpPr>
        <p:spPr>
          <a:xfrm>
            <a:off x="5151500" y="3957538"/>
            <a:ext cx="3795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1"/>
                </a:solidFill>
                <a:highlight>
                  <a:srgbClr val="FFFFFF"/>
                </a:highlight>
              </a:rPr>
              <a:t>주문정보의 변경내용을 DB에 반영하고자 한다면 해당 수정하기 버튼 클릭</a:t>
            </a:r>
            <a:endParaRPr b="1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156"/>
          <p:cNvSpPr txBox="1"/>
          <p:nvPr>
            <p:ph type="title"/>
          </p:nvPr>
        </p:nvSpPr>
        <p:spPr>
          <a:xfrm>
            <a:off x="2628675" y="179897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 클래스설계</a:t>
            </a:r>
            <a:endParaRPr/>
          </a:p>
        </p:txBody>
      </p:sp>
      <p:sp>
        <p:nvSpPr>
          <p:cNvPr id="1323" name="Google Shape;1323;p156"/>
          <p:cNvSpPr txBox="1"/>
          <p:nvPr>
            <p:ph idx="4294967295" type="subTitle"/>
          </p:nvPr>
        </p:nvSpPr>
        <p:spPr>
          <a:xfrm>
            <a:off x="2802775" y="2371675"/>
            <a:ext cx="354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12. 클래스 다이어그램</a:t>
            </a:r>
            <a:endParaRPr sz="150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8" name="Google Shape;1328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125" y="504663"/>
            <a:ext cx="5361250" cy="413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3" name="Google Shape;1333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263" y="425438"/>
            <a:ext cx="7011475" cy="429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8" name="Google Shape;1338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386000"/>
            <a:ext cx="7027651" cy="437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3" name="Google Shape;1343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461" y="369888"/>
            <a:ext cx="6385075" cy="440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8" name="Google Shape;1348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2250" y="391900"/>
            <a:ext cx="5905950" cy="435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162"/>
          <p:cNvSpPr txBox="1"/>
          <p:nvPr>
            <p:ph type="title"/>
          </p:nvPr>
        </p:nvSpPr>
        <p:spPr>
          <a:xfrm>
            <a:off x="2829175" y="16139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 DB설계</a:t>
            </a:r>
            <a:endParaRPr/>
          </a:p>
        </p:txBody>
      </p:sp>
      <p:sp>
        <p:nvSpPr>
          <p:cNvPr id="1354" name="Google Shape;1354;p162"/>
          <p:cNvSpPr txBox="1"/>
          <p:nvPr>
            <p:ph idx="4294967295" type="subTitle"/>
          </p:nvPr>
        </p:nvSpPr>
        <p:spPr>
          <a:xfrm>
            <a:off x="3003275" y="2186625"/>
            <a:ext cx="354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13</a:t>
            </a:r>
            <a:r>
              <a:rPr lang="en" sz="1500"/>
              <a:t>. 테이블 목록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14. 테이블 /트리거 정의서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/>
              <a:t>15. ERD</a:t>
            </a:r>
            <a:endParaRPr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4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요구사항 정의 - 커뮤니티</a:t>
            </a:r>
            <a:endParaRPr/>
          </a:p>
        </p:txBody>
      </p:sp>
      <p:sp>
        <p:nvSpPr>
          <p:cNvPr id="563" name="Google Shape;563;p64"/>
          <p:cNvSpPr txBox="1"/>
          <p:nvPr/>
        </p:nvSpPr>
        <p:spPr>
          <a:xfrm>
            <a:off x="217925" y="821225"/>
            <a:ext cx="85236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lang="en" sz="1200">
                <a:solidFill>
                  <a:srgbClr val="222222"/>
                </a:solidFill>
              </a:rPr>
              <a:t>로그인한 </a:t>
            </a:r>
            <a:r>
              <a:rPr b="1" lang="en" sz="1200">
                <a:solidFill>
                  <a:srgbClr val="222222"/>
                </a:solidFill>
              </a:rPr>
              <a:t>회원</a:t>
            </a:r>
            <a:r>
              <a:rPr lang="en" sz="1200">
                <a:solidFill>
                  <a:srgbClr val="222222"/>
                </a:solidFill>
              </a:rPr>
              <a:t>은 글을 작성할 수 있고 다른 회원들과 전문가들이 </a:t>
            </a:r>
            <a:r>
              <a:rPr b="1" lang="en" sz="1200">
                <a:solidFill>
                  <a:srgbClr val="222222"/>
                </a:solidFill>
              </a:rPr>
              <a:t>댓글</a:t>
            </a:r>
            <a:r>
              <a:rPr lang="en" sz="1200">
                <a:solidFill>
                  <a:srgbClr val="222222"/>
                </a:solidFill>
              </a:rPr>
              <a:t>을 달 수 있음, 대댓글은 달 수 없음</a:t>
            </a:r>
            <a:endParaRPr sz="1200">
              <a:solidFill>
                <a:srgbClr val="2222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lang="en" sz="1200">
                <a:solidFill>
                  <a:srgbClr val="222222"/>
                </a:solidFill>
              </a:rPr>
              <a:t>로그인하지 않은 </a:t>
            </a:r>
            <a:r>
              <a:rPr b="1" lang="en" sz="1200">
                <a:solidFill>
                  <a:srgbClr val="222222"/>
                </a:solidFill>
              </a:rPr>
              <a:t>비회원</a:t>
            </a:r>
            <a:r>
              <a:rPr lang="en" sz="1200">
                <a:solidFill>
                  <a:srgbClr val="222222"/>
                </a:solidFill>
              </a:rPr>
              <a:t>은 글 목록만 조회 가능</a:t>
            </a:r>
            <a:endParaRPr sz="1200">
              <a:solidFill>
                <a:srgbClr val="2222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lang="en" sz="1200">
                <a:solidFill>
                  <a:srgbClr val="222222"/>
                </a:solidFill>
              </a:rPr>
              <a:t>회원은 다른 회원들의 글에 </a:t>
            </a:r>
            <a:r>
              <a:rPr b="1" lang="en" sz="1200">
                <a:solidFill>
                  <a:srgbClr val="222222"/>
                </a:solidFill>
              </a:rPr>
              <a:t>공감(하트)</a:t>
            </a:r>
            <a:r>
              <a:rPr lang="en" sz="1200">
                <a:solidFill>
                  <a:srgbClr val="222222"/>
                </a:solidFill>
              </a:rPr>
              <a:t> 표시 가능 </a:t>
            </a:r>
            <a:endParaRPr sz="1200">
              <a:solidFill>
                <a:srgbClr val="2222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lang="en" sz="1200">
                <a:solidFill>
                  <a:srgbClr val="222222"/>
                </a:solidFill>
              </a:rPr>
              <a:t>글 목록 페이지에서 공감 개수 표시</a:t>
            </a:r>
            <a:r>
              <a:rPr b="1" lang="en" sz="1200">
                <a:solidFill>
                  <a:srgbClr val="222222"/>
                </a:solidFill>
              </a:rPr>
              <a:t> (하트)  최대 999+</a:t>
            </a:r>
            <a:endParaRPr b="1" sz="1200">
              <a:solidFill>
                <a:srgbClr val="2222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lang="en" sz="1200">
                <a:solidFill>
                  <a:srgbClr val="222222"/>
                </a:solidFill>
              </a:rPr>
              <a:t>글 상세조회 시 </a:t>
            </a:r>
            <a:r>
              <a:rPr b="1" lang="en" sz="1200">
                <a:solidFill>
                  <a:srgbClr val="222222"/>
                </a:solidFill>
              </a:rPr>
              <a:t>공감(하트) 개수 자세히</a:t>
            </a:r>
            <a:r>
              <a:rPr lang="en" sz="1200">
                <a:solidFill>
                  <a:srgbClr val="222222"/>
                </a:solidFill>
              </a:rPr>
              <a:t> 표시</a:t>
            </a:r>
            <a:endParaRPr sz="1200">
              <a:solidFill>
                <a:srgbClr val="2222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lang="en" sz="1200">
                <a:solidFill>
                  <a:srgbClr val="222222"/>
                </a:solidFill>
              </a:rPr>
              <a:t>회원은 </a:t>
            </a:r>
            <a:r>
              <a:rPr b="1" lang="en" sz="1200">
                <a:solidFill>
                  <a:srgbClr val="222222"/>
                </a:solidFill>
              </a:rPr>
              <a:t>글 작성</a:t>
            </a:r>
            <a:r>
              <a:rPr lang="en" sz="1200">
                <a:solidFill>
                  <a:srgbClr val="222222"/>
                </a:solidFill>
              </a:rPr>
              <a:t>, </a:t>
            </a:r>
            <a:r>
              <a:rPr b="1" lang="en" sz="1200">
                <a:solidFill>
                  <a:srgbClr val="222222"/>
                </a:solidFill>
              </a:rPr>
              <a:t>본인의 글 수정/삭제 가능</a:t>
            </a:r>
            <a:endParaRPr b="1" sz="1200">
              <a:solidFill>
                <a:srgbClr val="2222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b="1" lang="en" sz="1200">
                <a:solidFill>
                  <a:srgbClr val="222222"/>
                </a:solidFill>
              </a:rPr>
              <a:t>전문가 및 회원</a:t>
            </a:r>
            <a:r>
              <a:rPr lang="en" sz="1200">
                <a:solidFill>
                  <a:srgbClr val="222222"/>
                </a:solidFill>
              </a:rPr>
              <a:t>은</a:t>
            </a:r>
            <a:r>
              <a:rPr lang="en" sz="1200">
                <a:solidFill>
                  <a:srgbClr val="222222"/>
                </a:solidFill>
              </a:rPr>
              <a:t> 다른 회원이 작성한 글에 댓글로 의견을 나누며 소통 가능 </a:t>
            </a:r>
            <a:endParaRPr sz="1200">
              <a:solidFill>
                <a:srgbClr val="222222"/>
              </a:solidFill>
              <a:highlight>
                <a:srgbClr val="00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b="1" lang="en" sz="1200">
                <a:solidFill>
                  <a:srgbClr val="222222"/>
                </a:solidFill>
              </a:rPr>
              <a:t>관리자</a:t>
            </a:r>
            <a:r>
              <a:rPr lang="en" sz="1200">
                <a:solidFill>
                  <a:srgbClr val="222222"/>
                </a:solidFill>
              </a:rPr>
              <a:t>는 모든 게시글 </a:t>
            </a:r>
            <a:r>
              <a:rPr b="1" lang="en" sz="1200">
                <a:solidFill>
                  <a:srgbClr val="222222"/>
                </a:solidFill>
              </a:rPr>
              <a:t>수정/삭제</a:t>
            </a:r>
            <a:r>
              <a:rPr lang="en" sz="1200">
                <a:solidFill>
                  <a:srgbClr val="222222"/>
                </a:solidFill>
              </a:rPr>
              <a:t> 및 댓글을 </a:t>
            </a:r>
            <a:r>
              <a:rPr b="1" lang="en" sz="1200">
                <a:solidFill>
                  <a:srgbClr val="222222"/>
                </a:solidFill>
              </a:rPr>
              <a:t>수정/삭제</a:t>
            </a:r>
            <a:r>
              <a:rPr lang="en" sz="1200">
                <a:solidFill>
                  <a:srgbClr val="222222"/>
                </a:solidFill>
              </a:rPr>
              <a:t> 가능</a:t>
            </a:r>
            <a:endParaRPr sz="1200">
              <a:solidFill>
                <a:srgbClr val="2222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lang="en" sz="1200">
                <a:solidFill>
                  <a:srgbClr val="222222"/>
                </a:solidFill>
              </a:rPr>
              <a:t>회원은 회원가입 시 설정한 </a:t>
            </a:r>
            <a:r>
              <a:rPr b="1" lang="en" sz="1200">
                <a:solidFill>
                  <a:srgbClr val="222222"/>
                </a:solidFill>
              </a:rPr>
              <a:t>닉네임</a:t>
            </a:r>
            <a:r>
              <a:rPr lang="en" sz="1200">
                <a:solidFill>
                  <a:srgbClr val="222222"/>
                </a:solidFill>
              </a:rPr>
              <a:t>으로 소통할 수 있음</a:t>
            </a:r>
            <a:endParaRPr sz="1200">
              <a:solidFill>
                <a:srgbClr val="222222"/>
              </a:solidFill>
              <a:highlight>
                <a:srgbClr val="00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lang="en" sz="1200">
                <a:solidFill>
                  <a:srgbClr val="222222"/>
                </a:solidFill>
              </a:rPr>
              <a:t>제목과 내용을 기준으로 검색 가능</a:t>
            </a:r>
            <a:endParaRPr sz="1200">
              <a:solidFill>
                <a:srgbClr val="2222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lang="en" sz="1200">
                <a:solidFill>
                  <a:srgbClr val="222222"/>
                </a:solidFill>
              </a:rPr>
              <a:t>카테고리 별로 검색 가능</a:t>
            </a:r>
            <a:endParaRPr sz="12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4" name="Google Shape;564;p64"/>
          <p:cNvSpPr txBox="1"/>
          <p:nvPr/>
        </p:nvSpPr>
        <p:spPr>
          <a:xfrm>
            <a:off x="217925" y="3502750"/>
            <a:ext cx="29994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" sz="1200">
                <a:solidFill>
                  <a:schemeClr val="dk1"/>
                </a:solidFill>
              </a:rPr>
              <a:t>사랑(연애/이별/결혼/이혼)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" sz="1200">
                <a:solidFill>
                  <a:schemeClr val="dk1"/>
                </a:solidFill>
              </a:rPr>
              <a:t>정신건강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" sz="1200">
                <a:solidFill>
                  <a:schemeClr val="dk1"/>
                </a:solidFill>
              </a:rPr>
              <a:t>취업/학업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" sz="1200">
                <a:solidFill>
                  <a:schemeClr val="dk1"/>
                </a:solidFill>
              </a:rPr>
              <a:t>인간관계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" sz="1200">
                <a:solidFill>
                  <a:schemeClr val="dk1"/>
                </a:solidFill>
              </a:rPr>
              <a:t>기타 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565" name="Google Shape;565;p64"/>
          <p:cNvSpPr txBox="1"/>
          <p:nvPr/>
        </p:nvSpPr>
        <p:spPr>
          <a:xfrm>
            <a:off x="217925" y="3220925"/>
            <a:ext cx="299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커뮤니티 카테고리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163"/>
          <p:cNvSpPr txBox="1"/>
          <p:nvPr>
            <p:ph type="title"/>
          </p:nvPr>
        </p:nvSpPr>
        <p:spPr>
          <a:xfrm>
            <a:off x="191600" y="409350"/>
            <a:ext cx="263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테이블 목록</a:t>
            </a:r>
            <a:endParaRPr/>
          </a:p>
        </p:txBody>
      </p:sp>
      <p:pic>
        <p:nvPicPr>
          <p:cNvPr id="1360" name="Google Shape;1360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388" y="1026475"/>
            <a:ext cx="6911224" cy="360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164"/>
          <p:cNvSpPr txBox="1"/>
          <p:nvPr>
            <p:ph type="title"/>
          </p:nvPr>
        </p:nvSpPr>
        <p:spPr>
          <a:xfrm>
            <a:off x="191600" y="409350"/>
            <a:ext cx="263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테이블 정의서</a:t>
            </a:r>
            <a:endParaRPr/>
          </a:p>
        </p:txBody>
      </p:sp>
      <p:pic>
        <p:nvPicPr>
          <p:cNvPr id="1366" name="Google Shape;1366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394" y="1036575"/>
            <a:ext cx="6517750" cy="37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165"/>
          <p:cNvSpPr txBox="1"/>
          <p:nvPr>
            <p:ph type="title"/>
          </p:nvPr>
        </p:nvSpPr>
        <p:spPr>
          <a:xfrm>
            <a:off x="191600" y="409350"/>
            <a:ext cx="263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테이블 정의서</a:t>
            </a:r>
            <a:endParaRPr/>
          </a:p>
        </p:txBody>
      </p:sp>
      <p:pic>
        <p:nvPicPr>
          <p:cNvPr id="1372" name="Google Shape;1372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925" y="990975"/>
            <a:ext cx="7299774" cy="379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66"/>
          <p:cNvSpPr txBox="1"/>
          <p:nvPr>
            <p:ph type="title"/>
          </p:nvPr>
        </p:nvSpPr>
        <p:spPr>
          <a:xfrm>
            <a:off x="191600" y="409350"/>
            <a:ext cx="263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테이블 정의서</a:t>
            </a:r>
            <a:endParaRPr/>
          </a:p>
        </p:txBody>
      </p:sp>
      <p:pic>
        <p:nvPicPr>
          <p:cNvPr id="1378" name="Google Shape;1378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550" y="1023575"/>
            <a:ext cx="6629825" cy="374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67"/>
          <p:cNvSpPr txBox="1"/>
          <p:nvPr>
            <p:ph type="title"/>
          </p:nvPr>
        </p:nvSpPr>
        <p:spPr>
          <a:xfrm>
            <a:off x="191600" y="409350"/>
            <a:ext cx="263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테이블 정의서</a:t>
            </a:r>
            <a:endParaRPr/>
          </a:p>
        </p:txBody>
      </p:sp>
      <p:pic>
        <p:nvPicPr>
          <p:cNvPr id="1384" name="Google Shape;1384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50" y="2050450"/>
            <a:ext cx="8839200" cy="1022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68"/>
          <p:cNvSpPr txBox="1"/>
          <p:nvPr>
            <p:ph type="title"/>
          </p:nvPr>
        </p:nvSpPr>
        <p:spPr>
          <a:xfrm>
            <a:off x="191600" y="409350"/>
            <a:ext cx="263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트리거 정의서</a:t>
            </a:r>
            <a:endParaRPr/>
          </a:p>
        </p:txBody>
      </p:sp>
      <p:pic>
        <p:nvPicPr>
          <p:cNvPr id="1390" name="Google Shape;1390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313" y="1542151"/>
            <a:ext cx="8083375" cy="20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169"/>
          <p:cNvSpPr txBox="1"/>
          <p:nvPr>
            <p:ph type="title"/>
          </p:nvPr>
        </p:nvSpPr>
        <p:spPr>
          <a:xfrm>
            <a:off x="191600" y="409350"/>
            <a:ext cx="263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ERD</a:t>
            </a:r>
            <a:endParaRPr/>
          </a:p>
        </p:txBody>
      </p:sp>
      <p:pic>
        <p:nvPicPr>
          <p:cNvPr id="1396" name="Google Shape;1396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375" y="702600"/>
            <a:ext cx="7373174" cy="397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170"/>
          <p:cNvSpPr txBox="1"/>
          <p:nvPr>
            <p:ph type="title"/>
          </p:nvPr>
        </p:nvSpPr>
        <p:spPr>
          <a:xfrm>
            <a:off x="3381300" y="1961300"/>
            <a:ext cx="238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 구현</a:t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71"/>
          <p:cNvSpPr txBox="1"/>
          <p:nvPr>
            <p:ph type="title"/>
          </p:nvPr>
        </p:nvSpPr>
        <p:spPr>
          <a:xfrm>
            <a:off x="2832900" y="1553200"/>
            <a:ext cx="34782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1407" name="Google Shape;1407;p171"/>
          <p:cNvSpPr/>
          <p:nvPr/>
        </p:nvSpPr>
        <p:spPr>
          <a:xfrm>
            <a:off x="2706700" y="3107700"/>
            <a:ext cx="3878700" cy="1349400"/>
          </a:xfrm>
          <a:prstGeom prst="rect">
            <a:avLst/>
          </a:prstGeom>
          <a:solidFill>
            <a:srgbClr val="F5F2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5F2EE"/>
              </a:highlight>
            </a:endParaRPr>
          </a:p>
        </p:txBody>
      </p:sp>
      <p:sp>
        <p:nvSpPr>
          <p:cNvPr id="1408" name="Google Shape;1408;p171"/>
          <p:cNvSpPr txBox="1"/>
          <p:nvPr/>
        </p:nvSpPr>
        <p:spPr>
          <a:xfrm>
            <a:off x="3940500" y="2985125"/>
            <a:ext cx="15576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ighlight>
                  <a:srgbClr val="F5F2EE"/>
                </a:highlight>
                <a:hlinkClick r:id="rId3"/>
              </a:rPr>
              <a:t>1조 깃허브 링크</a:t>
            </a:r>
            <a:endParaRPr sz="1700">
              <a:highlight>
                <a:srgbClr val="F5F2EE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09" name="Google Shape;1409;p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5400" y="2985125"/>
            <a:ext cx="431859" cy="39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5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요구사항 정의 - 굿즈샵</a:t>
            </a:r>
            <a:endParaRPr/>
          </a:p>
        </p:txBody>
      </p:sp>
      <p:sp>
        <p:nvSpPr>
          <p:cNvPr id="571" name="Google Shape;571;p65"/>
          <p:cNvSpPr txBox="1"/>
          <p:nvPr/>
        </p:nvSpPr>
        <p:spPr>
          <a:xfrm>
            <a:off x="283000" y="1020150"/>
            <a:ext cx="725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Roboto"/>
              <a:buChar char="-"/>
            </a:pPr>
            <a:r>
              <a:rPr lang="en" sz="1200">
                <a:solidFill>
                  <a:srgbClr val="222222"/>
                </a:solidFill>
              </a:rPr>
              <a:t>정신건강 및 심신안정과 관련된</a:t>
            </a:r>
            <a:r>
              <a:rPr b="1" lang="en" sz="1200">
                <a:solidFill>
                  <a:srgbClr val="222222"/>
                </a:solidFill>
              </a:rPr>
              <a:t> 굿즈 판매</a:t>
            </a:r>
            <a:endParaRPr b="1" sz="1200">
              <a:solidFill>
                <a:srgbClr val="2222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lang="en" sz="1200">
                <a:solidFill>
                  <a:srgbClr val="222222"/>
                </a:solidFill>
              </a:rPr>
              <a:t>판매상품 </a:t>
            </a:r>
            <a:r>
              <a:rPr b="1" lang="en" sz="1200">
                <a:solidFill>
                  <a:srgbClr val="222222"/>
                </a:solidFill>
              </a:rPr>
              <a:t>등록, 수정, 삭제권한</a:t>
            </a:r>
            <a:r>
              <a:rPr lang="en" sz="1200">
                <a:solidFill>
                  <a:srgbClr val="222222"/>
                </a:solidFill>
              </a:rPr>
              <a:t>은 관리자만 가짐</a:t>
            </a:r>
            <a:endParaRPr b="1" sz="1200">
              <a:solidFill>
                <a:srgbClr val="222222"/>
              </a:solidFill>
            </a:endParaRPr>
          </a:p>
        </p:txBody>
      </p:sp>
      <p:sp>
        <p:nvSpPr>
          <p:cNvPr id="572" name="Google Shape;572;p65"/>
          <p:cNvSpPr txBox="1"/>
          <p:nvPr/>
        </p:nvSpPr>
        <p:spPr>
          <a:xfrm>
            <a:off x="283000" y="1997550"/>
            <a:ext cx="7255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lang="en" sz="1200">
                <a:solidFill>
                  <a:srgbClr val="222222"/>
                </a:solidFill>
              </a:rPr>
              <a:t>등록되어 있는 전체상품목록은 기본으로는 </a:t>
            </a:r>
            <a:r>
              <a:rPr b="1" lang="en" sz="1200">
                <a:solidFill>
                  <a:srgbClr val="222222"/>
                </a:solidFill>
              </a:rPr>
              <a:t>최신순</a:t>
            </a:r>
            <a:r>
              <a:rPr lang="en" sz="1200">
                <a:solidFill>
                  <a:srgbClr val="222222"/>
                </a:solidFill>
              </a:rPr>
              <a:t>으로 정렬된 리스트로 조회됨</a:t>
            </a:r>
            <a:endParaRPr sz="1200">
              <a:solidFill>
                <a:srgbClr val="2222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b="1" lang="en" sz="1200">
                <a:solidFill>
                  <a:srgbClr val="222222"/>
                </a:solidFill>
              </a:rPr>
              <a:t>굿즈샵에서 판매중인 전체 상품 목록이 등록순(최신순)으로 출력, 카테고리를 누르면 카테고리별로 새로 정렬 가능</a:t>
            </a:r>
            <a:endParaRPr b="1" sz="1200">
              <a:solidFill>
                <a:srgbClr val="2222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b="1" lang="en" sz="1200">
                <a:solidFill>
                  <a:srgbClr val="222222"/>
                </a:solidFill>
              </a:rPr>
              <a:t>선택할 시 상품 상세조회로 이동</a:t>
            </a:r>
            <a:endParaRPr b="1" sz="1200">
              <a:solidFill>
                <a:srgbClr val="222222"/>
              </a:solidFill>
            </a:endParaRPr>
          </a:p>
        </p:txBody>
      </p:sp>
      <p:sp>
        <p:nvSpPr>
          <p:cNvPr id="573" name="Google Shape;573;p65"/>
          <p:cNvSpPr txBox="1"/>
          <p:nvPr/>
        </p:nvSpPr>
        <p:spPr>
          <a:xfrm>
            <a:off x="281950" y="2794175"/>
            <a:ext cx="8222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Roboto"/>
              <a:buChar char="-"/>
            </a:pPr>
            <a:r>
              <a:rPr lang="en" sz="1200">
                <a:solidFill>
                  <a:srgbClr val="222222"/>
                </a:solidFill>
              </a:rPr>
              <a:t>판매상품 등록, 수정, 삭제, 리뷰 삭제의 권한은 </a:t>
            </a:r>
            <a:r>
              <a:rPr b="1" lang="en" sz="1200">
                <a:solidFill>
                  <a:srgbClr val="222222"/>
                </a:solidFill>
              </a:rPr>
              <a:t>관리자</a:t>
            </a:r>
            <a:r>
              <a:rPr lang="en" sz="1200">
                <a:solidFill>
                  <a:srgbClr val="222222"/>
                </a:solidFill>
              </a:rPr>
              <a:t>만 가짐</a:t>
            </a:r>
            <a:endParaRPr sz="1200">
              <a:solidFill>
                <a:srgbClr val="22222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Roboto"/>
              <a:buChar char="-"/>
            </a:pPr>
            <a:r>
              <a:rPr lang="en" sz="1200">
                <a:solidFill>
                  <a:srgbClr val="222222"/>
                </a:solidFill>
                <a:highlight>
                  <a:srgbClr val="F5F2EE"/>
                </a:highlight>
              </a:rPr>
              <a:t>(등록) 상품 등록 시</a:t>
            </a:r>
            <a:r>
              <a:rPr b="1" lang="en" sz="1200">
                <a:solidFill>
                  <a:srgbClr val="222222"/>
                </a:solidFill>
                <a:highlight>
                  <a:srgbClr val="F5F2EE"/>
                </a:highlight>
              </a:rPr>
              <a:t> 상품고유번호, 상품카테고리, 상품명, 상품사진, 가격, 상품소개, 수량, 등록일</a:t>
            </a:r>
            <a:r>
              <a:rPr lang="en" sz="1200">
                <a:solidFill>
                  <a:srgbClr val="222222"/>
                </a:solidFill>
                <a:highlight>
                  <a:srgbClr val="F5F2EE"/>
                </a:highlight>
              </a:rPr>
              <a:t> 입력</a:t>
            </a:r>
            <a:endParaRPr sz="1200">
              <a:solidFill>
                <a:srgbClr val="222222"/>
              </a:solidFill>
              <a:highlight>
                <a:srgbClr val="F5F2EE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lang="en" sz="1200">
                <a:solidFill>
                  <a:srgbClr val="222222"/>
                </a:solidFill>
                <a:highlight>
                  <a:srgbClr val="F5F2EE"/>
                </a:highlight>
              </a:rPr>
              <a:t>(등록) 판매상품 카테고리는 </a:t>
            </a:r>
            <a:r>
              <a:rPr b="1" lang="en" sz="1200">
                <a:solidFill>
                  <a:srgbClr val="222222"/>
                </a:solidFill>
                <a:highlight>
                  <a:srgbClr val="F5F2EE"/>
                </a:highlight>
              </a:rPr>
              <a:t>정신건강 관련 영양제 / 도서 다이어리 / 아로마</a:t>
            </a:r>
            <a:r>
              <a:rPr lang="en" sz="1200">
                <a:solidFill>
                  <a:srgbClr val="222222"/>
                </a:solidFill>
                <a:highlight>
                  <a:srgbClr val="F5F2EE"/>
                </a:highlight>
              </a:rPr>
              <a:t>로 구분</a:t>
            </a:r>
            <a:endParaRPr sz="1200">
              <a:solidFill>
                <a:srgbClr val="222222"/>
              </a:solidFill>
              <a:highlight>
                <a:srgbClr val="F5F2EE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lang="en" sz="1200">
                <a:solidFill>
                  <a:srgbClr val="222222"/>
                </a:solidFill>
                <a:highlight>
                  <a:srgbClr val="F5F2EE"/>
                </a:highlight>
              </a:rPr>
              <a:t>(수</a:t>
            </a:r>
            <a:r>
              <a:rPr lang="en" sz="1200">
                <a:solidFill>
                  <a:srgbClr val="222222"/>
                </a:solidFill>
              </a:rPr>
              <a:t>정) 상품 정보 중 </a:t>
            </a:r>
            <a:r>
              <a:rPr b="1" lang="en" sz="1200">
                <a:solidFill>
                  <a:srgbClr val="222222"/>
                </a:solidFill>
              </a:rPr>
              <a:t>상품명, 상품카테고리, 상품사진, 가격, 상품소개, 수량 항목</a:t>
            </a:r>
            <a:r>
              <a:rPr lang="en" sz="1200">
                <a:solidFill>
                  <a:srgbClr val="222222"/>
                </a:solidFill>
              </a:rPr>
              <a:t> 수정 가능</a:t>
            </a:r>
            <a:endParaRPr sz="1200">
              <a:solidFill>
                <a:srgbClr val="2222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lang="en" sz="1200">
                <a:solidFill>
                  <a:srgbClr val="222222"/>
                </a:solidFill>
              </a:rPr>
              <a:t>(상세) 상품 상세 설명은</a:t>
            </a:r>
            <a:r>
              <a:rPr b="1" lang="en" sz="1200">
                <a:solidFill>
                  <a:srgbClr val="222222"/>
                </a:solidFill>
              </a:rPr>
              <a:t> 사진</a:t>
            </a:r>
            <a:r>
              <a:rPr lang="en" sz="1200">
                <a:solidFill>
                  <a:srgbClr val="222222"/>
                </a:solidFill>
              </a:rPr>
              <a:t>으로 업로드할 수 있도록 함</a:t>
            </a:r>
            <a:endParaRPr sz="12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6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요구사항 정의 - 굿즈샵</a:t>
            </a:r>
            <a:endParaRPr/>
          </a:p>
        </p:txBody>
      </p:sp>
      <p:sp>
        <p:nvSpPr>
          <p:cNvPr id="579" name="Google Shape;579;p66"/>
          <p:cNvSpPr txBox="1"/>
          <p:nvPr/>
        </p:nvSpPr>
        <p:spPr>
          <a:xfrm>
            <a:off x="283000" y="1324950"/>
            <a:ext cx="72558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lang="en" sz="1200">
                <a:solidFill>
                  <a:srgbClr val="222222"/>
                </a:solidFill>
              </a:rPr>
              <a:t>개별 상품의 상세페이지에 접속한 후, 상품 리뷰를 작성할 수 있음</a:t>
            </a:r>
            <a:endParaRPr sz="1200">
              <a:solidFill>
                <a:srgbClr val="2222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b="1" lang="en" sz="1200">
                <a:solidFill>
                  <a:srgbClr val="222222"/>
                </a:solidFill>
              </a:rPr>
              <a:t>상품 리뷰 작성</a:t>
            </a:r>
            <a:r>
              <a:rPr lang="en" sz="1200">
                <a:solidFill>
                  <a:srgbClr val="222222"/>
                </a:solidFill>
              </a:rPr>
              <a:t>은 </a:t>
            </a:r>
            <a:r>
              <a:rPr b="1" lang="en" sz="1200">
                <a:solidFill>
                  <a:srgbClr val="222222"/>
                </a:solidFill>
              </a:rPr>
              <a:t>구매자</a:t>
            </a:r>
            <a:r>
              <a:rPr lang="en" sz="1200">
                <a:solidFill>
                  <a:srgbClr val="222222"/>
                </a:solidFill>
              </a:rPr>
              <a:t>에 한하여 가능함</a:t>
            </a:r>
            <a:endParaRPr sz="1200">
              <a:solidFill>
                <a:srgbClr val="2222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lang="en" sz="1200">
                <a:solidFill>
                  <a:srgbClr val="222222"/>
                </a:solidFill>
              </a:rPr>
              <a:t>리뷰는 </a:t>
            </a:r>
            <a:r>
              <a:rPr b="1" lang="en" sz="1200">
                <a:solidFill>
                  <a:srgbClr val="222222"/>
                </a:solidFill>
              </a:rPr>
              <a:t>텍스트 작성으로 100자 이내로 제한</a:t>
            </a:r>
            <a:endParaRPr sz="1200">
              <a:solidFill>
                <a:srgbClr val="2222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lang="en" sz="1200">
                <a:solidFill>
                  <a:srgbClr val="222222"/>
                </a:solidFill>
              </a:rPr>
              <a:t>리뷰를 작성한 후, </a:t>
            </a:r>
            <a:r>
              <a:rPr b="1" lang="en" sz="1200">
                <a:solidFill>
                  <a:srgbClr val="222222"/>
                </a:solidFill>
              </a:rPr>
              <a:t>수정 및 삭제</a:t>
            </a:r>
            <a:r>
              <a:rPr lang="en" sz="1200">
                <a:solidFill>
                  <a:srgbClr val="222222"/>
                </a:solidFill>
              </a:rPr>
              <a:t>가 가능함</a:t>
            </a:r>
            <a:endParaRPr sz="1200">
              <a:solidFill>
                <a:srgbClr val="2222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lang="en" sz="1200">
                <a:solidFill>
                  <a:srgbClr val="222222"/>
                </a:solidFill>
              </a:rPr>
              <a:t>작성된 리뷰에 </a:t>
            </a:r>
            <a:r>
              <a:rPr b="1" lang="en" sz="1200">
                <a:solidFill>
                  <a:srgbClr val="222222"/>
                </a:solidFill>
              </a:rPr>
              <a:t>댓글</a:t>
            </a:r>
            <a:r>
              <a:rPr lang="en" sz="1200">
                <a:solidFill>
                  <a:srgbClr val="222222"/>
                </a:solidFill>
              </a:rPr>
              <a:t>을 다는 것은 불가능함</a:t>
            </a:r>
            <a:endParaRPr sz="1200">
              <a:solidFill>
                <a:srgbClr val="2222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lang="en" sz="1200">
                <a:solidFill>
                  <a:srgbClr val="222222"/>
                </a:solidFill>
              </a:rPr>
              <a:t>작성된 리뷰 리스트는 개별 상품의 </a:t>
            </a:r>
            <a:r>
              <a:rPr b="1" lang="en" sz="1200">
                <a:solidFill>
                  <a:srgbClr val="222222"/>
                </a:solidFill>
              </a:rPr>
              <a:t>상세페이지 이미지 하단</a:t>
            </a:r>
            <a:r>
              <a:rPr lang="en" sz="1200">
                <a:solidFill>
                  <a:srgbClr val="222222"/>
                </a:solidFill>
              </a:rPr>
              <a:t>에 노출</a:t>
            </a:r>
            <a:endParaRPr sz="1200">
              <a:solidFill>
                <a:srgbClr val="222222"/>
              </a:solidFill>
            </a:endParaRPr>
          </a:p>
        </p:txBody>
      </p:sp>
      <p:sp>
        <p:nvSpPr>
          <p:cNvPr id="580" name="Google Shape;580;p66"/>
          <p:cNvSpPr txBox="1"/>
          <p:nvPr/>
        </p:nvSpPr>
        <p:spPr>
          <a:xfrm>
            <a:off x="241050" y="1196575"/>
            <a:ext cx="4772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상품 리뷰</a:t>
            </a:r>
            <a:endParaRPr b="1" sz="1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7"/>
          <p:cNvSpPr txBox="1"/>
          <p:nvPr>
            <p:ph type="title"/>
          </p:nvPr>
        </p:nvSpPr>
        <p:spPr>
          <a:xfrm>
            <a:off x="713225" y="445025"/>
            <a:ext cx="839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요구사항 정의 - 장바구니 및 배송/결제</a:t>
            </a:r>
            <a:endParaRPr/>
          </a:p>
        </p:txBody>
      </p:sp>
      <p:sp>
        <p:nvSpPr>
          <p:cNvPr id="586" name="Google Shape;586;p67"/>
          <p:cNvSpPr txBox="1"/>
          <p:nvPr/>
        </p:nvSpPr>
        <p:spPr>
          <a:xfrm>
            <a:off x="268175" y="1450025"/>
            <a:ext cx="7979400" cy="1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b="1" lang="en" sz="1200">
                <a:solidFill>
                  <a:srgbClr val="222222"/>
                </a:solidFill>
              </a:rPr>
              <a:t>상품상세조회에서 ‘장바구니에 담기’ 버튼을 클릭하여 </a:t>
            </a:r>
            <a:r>
              <a:rPr lang="en" sz="1200">
                <a:solidFill>
                  <a:srgbClr val="222222"/>
                </a:solidFill>
              </a:rPr>
              <a:t>상품을 장바구니에 담음</a:t>
            </a:r>
            <a:endParaRPr sz="1200">
              <a:solidFill>
                <a:srgbClr val="2222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lang="en" sz="1200">
                <a:solidFill>
                  <a:srgbClr val="222222"/>
                </a:solidFill>
              </a:rPr>
              <a:t>장바구니는 ‘상품을 담은 회원의 </a:t>
            </a:r>
            <a:r>
              <a:rPr b="1" lang="en" sz="1200">
                <a:solidFill>
                  <a:srgbClr val="222222"/>
                </a:solidFill>
              </a:rPr>
              <a:t>아이디, 상품, 상품수량, 상품옵션</a:t>
            </a:r>
            <a:r>
              <a:rPr lang="en" sz="1200">
                <a:solidFill>
                  <a:srgbClr val="222222"/>
                </a:solidFill>
              </a:rPr>
              <a:t>’으로 구성됨</a:t>
            </a:r>
            <a:endParaRPr sz="1200">
              <a:solidFill>
                <a:srgbClr val="2222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lang="en" sz="1200">
                <a:solidFill>
                  <a:srgbClr val="222222"/>
                </a:solidFill>
              </a:rPr>
              <a:t>장바구니 조회 시, 장바구니에 담긴 상품이 없을 경우, 빈 장바구니 화면 및 굿즈샵으로 이동할 버튼 표시</a:t>
            </a:r>
            <a:endParaRPr sz="1200">
              <a:solidFill>
                <a:srgbClr val="22222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lang="en" sz="1200">
                <a:solidFill>
                  <a:srgbClr val="222222"/>
                </a:solidFill>
              </a:rPr>
              <a:t>장바구니 내에서 상품의 </a:t>
            </a:r>
            <a:r>
              <a:rPr b="1" lang="en" sz="1200">
                <a:solidFill>
                  <a:srgbClr val="222222"/>
                </a:solidFill>
              </a:rPr>
              <a:t>수량 조절 가능</a:t>
            </a:r>
            <a:endParaRPr b="1" sz="1200">
              <a:solidFill>
                <a:srgbClr val="2222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lang="en" sz="1200">
                <a:solidFill>
                  <a:srgbClr val="222222"/>
                </a:solidFill>
              </a:rPr>
              <a:t>장바구니에 담긴 </a:t>
            </a:r>
            <a:r>
              <a:rPr b="1" lang="en" sz="1200">
                <a:solidFill>
                  <a:srgbClr val="222222"/>
                </a:solidFill>
              </a:rPr>
              <a:t>개별 상품 삭제</a:t>
            </a:r>
            <a:r>
              <a:rPr lang="en" sz="1200">
                <a:solidFill>
                  <a:srgbClr val="222222"/>
                </a:solidFill>
              </a:rPr>
              <a:t> 및 </a:t>
            </a:r>
            <a:r>
              <a:rPr b="1" lang="en" sz="1200">
                <a:solidFill>
                  <a:srgbClr val="222222"/>
                </a:solidFill>
              </a:rPr>
              <a:t>장바구니 전체 비우기</a:t>
            </a:r>
            <a:r>
              <a:rPr lang="en" sz="1200">
                <a:solidFill>
                  <a:srgbClr val="222222"/>
                </a:solidFill>
              </a:rPr>
              <a:t> 가능 </a:t>
            </a:r>
            <a:endParaRPr sz="1200">
              <a:solidFill>
                <a:srgbClr val="2222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lang="en" sz="1200">
                <a:solidFill>
                  <a:srgbClr val="222222"/>
                </a:solidFill>
              </a:rPr>
              <a:t>장바구니는 세션이 만료(로그아웃)되어도 남아있음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587" name="Google Shape;587;p67"/>
          <p:cNvSpPr txBox="1"/>
          <p:nvPr/>
        </p:nvSpPr>
        <p:spPr>
          <a:xfrm>
            <a:off x="206800" y="2802450"/>
            <a:ext cx="8326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배송정보/주문정보/결제 정보 페이지</a:t>
            </a:r>
            <a:endParaRPr b="1" sz="1500">
              <a:solidFill>
                <a:srgbClr val="CCCCCC"/>
              </a:solidFill>
            </a:endParaRPr>
          </a:p>
        </p:txBody>
      </p:sp>
      <p:sp>
        <p:nvSpPr>
          <p:cNvPr id="588" name="Google Shape;588;p67"/>
          <p:cNvSpPr txBox="1"/>
          <p:nvPr/>
        </p:nvSpPr>
        <p:spPr>
          <a:xfrm>
            <a:off x="283000" y="3065550"/>
            <a:ext cx="8557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b="1" lang="en" sz="1200">
                <a:solidFill>
                  <a:srgbClr val="222222"/>
                </a:solidFill>
                <a:highlight>
                  <a:schemeClr val="lt1"/>
                </a:highlight>
              </a:rPr>
              <a:t>배송정보</a:t>
            </a: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</a:rPr>
              <a:t>는 수령인명, 주소, 전화번호, 배송요청사항 입력</a:t>
            </a:r>
            <a:endParaRPr sz="12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b="1" lang="en" sz="1200">
                <a:solidFill>
                  <a:srgbClr val="222222"/>
                </a:solidFill>
                <a:highlight>
                  <a:schemeClr val="lt1"/>
                </a:highlight>
              </a:rPr>
              <a:t>주문정보</a:t>
            </a: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</a:rPr>
              <a:t>는 상품명, 옵션, 수량, 가격</a:t>
            </a:r>
            <a:endParaRPr sz="12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b="1" lang="en" sz="1200">
                <a:solidFill>
                  <a:srgbClr val="222222"/>
                </a:solidFill>
                <a:highlight>
                  <a:schemeClr val="lt1"/>
                </a:highlight>
              </a:rPr>
              <a:t>결제정보</a:t>
            </a: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</a:rPr>
              <a:t>는 해당 주문건의</a:t>
            </a: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</a:rPr>
              <a:t> 총액, 결제수단으로 구성</a:t>
            </a:r>
            <a:endParaRPr sz="12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b="1" lang="en" sz="1200">
                <a:solidFill>
                  <a:srgbClr val="222222"/>
                </a:solidFill>
                <a:highlight>
                  <a:schemeClr val="lt1"/>
                </a:highlight>
              </a:rPr>
              <a:t>결제수단</a:t>
            </a: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</a:rPr>
              <a:t>은  아임포트 API 이용</a:t>
            </a:r>
            <a:endParaRPr sz="12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</a:rPr>
              <a:t>	결제가 성공하면 주문 완료 메시지 및 </a:t>
            </a:r>
            <a:r>
              <a:rPr b="1" lang="en" sz="1200">
                <a:solidFill>
                  <a:srgbClr val="222222"/>
                </a:solidFill>
                <a:highlight>
                  <a:schemeClr val="lt1"/>
                </a:highlight>
              </a:rPr>
              <a:t>주문 번호</a:t>
            </a: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</a:rPr>
              <a:t>를 회원에게 제공</a:t>
            </a:r>
            <a:endParaRPr sz="12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</a:rPr>
              <a:t>	</a:t>
            </a:r>
            <a:endParaRPr sz="12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</a:rPr>
              <a:t>	이후 회원이 </a:t>
            </a:r>
            <a:r>
              <a:rPr b="1" lang="en" sz="1200">
                <a:solidFill>
                  <a:srgbClr val="222222"/>
                </a:solidFill>
                <a:highlight>
                  <a:schemeClr val="lt1"/>
                </a:highlight>
              </a:rPr>
              <a:t>주문내역(배송조회 등)</a:t>
            </a: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</a:rPr>
              <a:t> 을 확인하기 위해서 마이페이지에서 확인(7번슬라이드)</a:t>
            </a:r>
            <a:endParaRPr sz="1200">
              <a:solidFill>
                <a:srgbClr val="222222"/>
              </a:solidFill>
              <a:highlight>
                <a:schemeClr val="lt1"/>
              </a:highlight>
            </a:endParaRPr>
          </a:p>
        </p:txBody>
      </p:sp>
      <p:sp>
        <p:nvSpPr>
          <p:cNvPr id="589" name="Google Shape;589;p67"/>
          <p:cNvSpPr txBox="1"/>
          <p:nvPr/>
        </p:nvSpPr>
        <p:spPr>
          <a:xfrm>
            <a:off x="206800" y="1126050"/>
            <a:ext cx="8326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장바구니</a:t>
            </a:r>
            <a:endParaRPr b="1" sz="15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8"/>
          <p:cNvSpPr txBox="1"/>
          <p:nvPr>
            <p:ph type="title"/>
          </p:nvPr>
        </p:nvSpPr>
        <p:spPr>
          <a:xfrm>
            <a:off x="713225" y="445025"/>
            <a:ext cx="636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요구사항 정의 - 공지사항/이벤트</a:t>
            </a:r>
            <a:endParaRPr/>
          </a:p>
        </p:txBody>
      </p:sp>
      <p:sp>
        <p:nvSpPr>
          <p:cNvPr id="595" name="Google Shape;595;p68"/>
          <p:cNvSpPr txBox="1"/>
          <p:nvPr/>
        </p:nvSpPr>
        <p:spPr>
          <a:xfrm>
            <a:off x="268175" y="1069025"/>
            <a:ext cx="72558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00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lang="en" sz="1200">
                <a:solidFill>
                  <a:srgbClr val="222222"/>
                </a:solidFill>
              </a:rPr>
              <a:t>게시글은 등록일자를 기준으로</a:t>
            </a:r>
            <a:r>
              <a:rPr b="1" lang="en" sz="1200">
                <a:solidFill>
                  <a:srgbClr val="222222"/>
                </a:solidFill>
              </a:rPr>
              <a:t> 최신순</a:t>
            </a:r>
            <a:r>
              <a:rPr lang="en" sz="1200">
                <a:solidFill>
                  <a:srgbClr val="222222"/>
                </a:solidFill>
              </a:rPr>
              <a:t>으로 정렬</a:t>
            </a:r>
            <a:endParaRPr sz="1200">
              <a:solidFill>
                <a:srgbClr val="2222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lang="en" sz="1200">
                <a:solidFill>
                  <a:srgbClr val="222222"/>
                </a:solidFill>
              </a:rPr>
              <a:t>검색 : </a:t>
            </a:r>
            <a:r>
              <a:rPr b="1" lang="en" sz="1200">
                <a:solidFill>
                  <a:srgbClr val="222222"/>
                </a:solidFill>
              </a:rPr>
              <a:t>내용 및 제목으로 게시물을 검색</a:t>
            </a:r>
            <a:r>
              <a:rPr lang="en" sz="1200">
                <a:solidFill>
                  <a:srgbClr val="222222"/>
                </a:solidFill>
              </a:rPr>
              <a:t>할 수 있게함</a:t>
            </a:r>
            <a:endParaRPr sz="1200">
              <a:solidFill>
                <a:srgbClr val="2222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b="1" lang="en" sz="1200">
                <a:solidFill>
                  <a:srgbClr val="222222"/>
                </a:solidFill>
              </a:rPr>
              <a:t>카테고리</a:t>
            </a:r>
            <a:r>
              <a:rPr lang="en" sz="1200">
                <a:solidFill>
                  <a:srgbClr val="222222"/>
                </a:solidFill>
              </a:rPr>
              <a:t>를 공지사항이나 이벤트 중 선택 시 구분하여 조회 가능</a:t>
            </a:r>
            <a:endParaRPr sz="1200">
              <a:solidFill>
                <a:srgbClr val="222222"/>
              </a:solidFill>
              <a:highlight>
                <a:srgbClr val="00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lang="en" sz="1200">
                <a:solidFill>
                  <a:srgbClr val="222222"/>
                </a:solidFill>
              </a:rPr>
              <a:t>공지사항/이벤트 탭의 게시물은 </a:t>
            </a:r>
            <a:r>
              <a:rPr b="1" lang="en" sz="1200">
                <a:solidFill>
                  <a:srgbClr val="222222"/>
                </a:solidFill>
              </a:rPr>
              <a:t>관리자만 작성/수정/삭제 가능</a:t>
            </a:r>
            <a:endParaRPr b="1" sz="1200">
              <a:solidFill>
                <a:srgbClr val="2222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lang="en" sz="1200">
                <a:solidFill>
                  <a:srgbClr val="222222"/>
                </a:solidFill>
              </a:rPr>
              <a:t>글 </a:t>
            </a:r>
            <a:r>
              <a:rPr b="1" lang="en" sz="1200">
                <a:solidFill>
                  <a:srgbClr val="222222"/>
                </a:solidFill>
              </a:rPr>
              <a:t>작성 시 카테고리(공지사항/이벤트) 선택</a:t>
            </a:r>
            <a:endParaRPr b="1" sz="1200">
              <a:solidFill>
                <a:srgbClr val="2222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lang="en" sz="1200">
                <a:solidFill>
                  <a:srgbClr val="222222"/>
                </a:solidFill>
              </a:rPr>
              <a:t>공지사항 및 이벤트를 분리하여 조회 가능</a:t>
            </a:r>
            <a:endParaRPr sz="1200">
              <a:solidFill>
                <a:srgbClr val="2222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lang="en" sz="1200">
                <a:solidFill>
                  <a:srgbClr val="222222"/>
                </a:solidFill>
              </a:rPr>
              <a:t>이미지는 한 장만 첨부 가능</a:t>
            </a:r>
            <a:endParaRPr sz="12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9"/>
          <p:cNvSpPr txBox="1"/>
          <p:nvPr>
            <p:ph type="title"/>
          </p:nvPr>
        </p:nvSpPr>
        <p:spPr>
          <a:xfrm>
            <a:off x="713225" y="445025"/>
            <a:ext cx="636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요구사항 정의 - 문의게시판</a:t>
            </a:r>
            <a:endParaRPr/>
          </a:p>
        </p:txBody>
      </p:sp>
      <p:sp>
        <p:nvSpPr>
          <p:cNvPr id="601" name="Google Shape;601;p69"/>
          <p:cNvSpPr txBox="1"/>
          <p:nvPr/>
        </p:nvSpPr>
        <p:spPr>
          <a:xfrm>
            <a:off x="496775" y="1145225"/>
            <a:ext cx="72558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일반회원이 사이트 이용 중 문의글을 남길 수 있는 게시판 (로그인한 경우에만 문의할 수 있음)</a:t>
            </a:r>
            <a:endParaRPr sz="1200">
              <a:solidFill>
                <a:schemeClr val="dk1"/>
              </a:solidFill>
              <a:highlight>
                <a:srgbClr val="00FFFF"/>
              </a:highlight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문의글 </a:t>
            </a:r>
            <a:r>
              <a:rPr b="1" lang="en" sz="1200">
                <a:solidFill>
                  <a:schemeClr val="dk1"/>
                </a:solidFill>
              </a:rPr>
              <a:t>리스트</a:t>
            </a:r>
            <a:r>
              <a:rPr lang="en" sz="1200">
                <a:solidFill>
                  <a:schemeClr val="dk1"/>
                </a:solidFill>
              </a:rPr>
              <a:t>는 비회원 및 회원 </a:t>
            </a:r>
            <a:r>
              <a:rPr b="1" lang="en" sz="1200">
                <a:solidFill>
                  <a:schemeClr val="dk1"/>
                </a:solidFill>
              </a:rPr>
              <a:t>모두 조회 가능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" sz="1200">
                <a:solidFill>
                  <a:schemeClr val="dk1"/>
                </a:solidFill>
              </a:rPr>
              <a:t>문의글 내용</a:t>
            </a:r>
            <a:r>
              <a:rPr lang="en" sz="1200">
                <a:solidFill>
                  <a:schemeClr val="dk1"/>
                </a:solidFill>
              </a:rPr>
              <a:t>은 </a:t>
            </a:r>
            <a:r>
              <a:rPr b="1" lang="en" sz="1200">
                <a:solidFill>
                  <a:schemeClr val="dk1"/>
                </a:solidFill>
              </a:rPr>
              <a:t>작성자 및 관리자만 조회 가능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	( 그 외의 경우, 알림창을 띄워 안내 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문의글의 </a:t>
            </a:r>
            <a:r>
              <a:rPr b="1" lang="en" sz="1200">
                <a:solidFill>
                  <a:schemeClr val="dk1"/>
                </a:solidFill>
              </a:rPr>
              <a:t>카테고리</a:t>
            </a:r>
            <a:r>
              <a:rPr lang="en" sz="1200">
                <a:solidFill>
                  <a:schemeClr val="dk1"/>
                </a:solidFill>
              </a:rPr>
              <a:t>는 ‘</a:t>
            </a:r>
            <a:r>
              <a:rPr b="1" lang="en" sz="1200">
                <a:solidFill>
                  <a:schemeClr val="dk1"/>
                </a:solidFill>
              </a:rPr>
              <a:t>주문관련/배송관련/커뮤니티/기타</a:t>
            </a:r>
            <a:r>
              <a:rPr lang="en" sz="1200">
                <a:solidFill>
                  <a:schemeClr val="dk1"/>
                </a:solidFill>
              </a:rPr>
              <a:t>’로 구분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카테고리 중 </a:t>
            </a:r>
            <a:r>
              <a:rPr b="1" lang="en" sz="1200">
                <a:solidFill>
                  <a:schemeClr val="dk1"/>
                </a:solidFill>
              </a:rPr>
              <a:t>주문관련</a:t>
            </a:r>
            <a:r>
              <a:rPr lang="en" sz="1200">
                <a:solidFill>
                  <a:schemeClr val="dk1"/>
                </a:solidFill>
              </a:rPr>
              <a:t>의 경우에만,  ‘</a:t>
            </a:r>
            <a:r>
              <a:rPr b="1" lang="en" sz="1200">
                <a:solidFill>
                  <a:schemeClr val="dk1"/>
                </a:solidFill>
              </a:rPr>
              <a:t>주문취소/반품/기타</a:t>
            </a:r>
            <a:r>
              <a:rPr lang="en" sz="1200">
                <a:solidFill>
                  <a:schemeClr val="dk1"/>
                </a:solidFill>
              </a:rPr>
              <a:t>’로 하위카테고리 구분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문의글 </a:t>
            </a:r>
            <a:r>
              <a:rPr b="1" lang="en" sz="1200">
                <a:solidFill>
                  <a:schemeClr val="dk1"/>
                </a:solidFill>
              </a:rPr>
              <a:t>리스트 조회</a:t>
            </a:r>
            <a:r>
              <a:rPr lang="en" sz="1200">
                <a:solidFill>
                  <a:schemeClr val="dk1"/>
                </a:solidFill>
              </a:rPr>
              <a:t> 시, </a:t>
            </a:r>
            <a:r>
              <a:rPr b="1" lang="en" sz="1200">
                <a:solidFill>
                  <a:schemeClr val="dk1"/>
                </a:solidFill>
              </a:rPr>
              <a:t>각 카테고리별로 모아볼 수 있음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각 문의글은 </a:t>
            </a:r>
            <a:r>
              <a:rPr b="1" lang="en" sz="1200">
                <a:solidFill>
                  <a:schemeClr val="dk1"/>
                </a:solidFill>
              </a:rPr>
              <a:t>답변처리현황</a:t>
            </a:r>
            <a:r>
              <a:rPr lang="en" sz="1200">
                <a:solidFill>
                  <a:schemeClr val="dk1"/>
                </a:solidFill>
              </a:rPr>
              <a:t>을 ‘</a:t>
            </a:r>
            <a:r>
              <a:rPr b="1" lang="en" sz="1200">
                <a:solidFill>
                  <a:schemeClr val="dk1"/>
                </a:solidFill>
              </a:rPr>
              <a:t>답변대기/답변완료</a:t>
            </a:r>
            <a:r>
              <a:rPr lang="en" sz="1200">
                <a:solidFill>
                  <a:schemeClr val="dk1"/>
                </a:solidFill>
              </a:rPr>
              <a:t>’로 구분하여 표시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	(문의글 등록 시 기본적으로 ‘답변대기’로 설정됨)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문의글에 대한 </a:t>
            </a:r>
            <a:r>
              <a:rPr b="1" lang="en" sz="1200">
                <a:solidFill>
                  <a:schemeClr val="dk1"/>
                </a:solidFill>
              </a:rPr>
              <a:t>답변은 관리자만 가능</a:t>
            </a:r>
            <a:r>
              <a:rPr lang="en" sz="1200">
                <a:solidFill>
                  <a:schemeClr val="dk1"/>
                </a:solidFill>
              </a:rPr>
              <a:t>하며, 답변을 수정 및 삭제할 수 있음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문의글 작성자 본인에 한하여 수정 및 삭제 가능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문의글을 통해 </a:t>
            </a:r>
            <a:r>
              <a:rPr lang="en" sz="1200">
                <a:solidFill>
                  <a:srgbClr val="222222"/>
                </a:solidFill>
              </a:rPr>
              <a:t>주문취소/반품 요청을 받았을 경우, 관리자가 직접 주문처리현황을 변경해줘야 함</a:t>
            </a:r>
            <a:endParaRPr sz="1200">
              <a:solidFill>
                <a:srgbClr val="222222"/>
              </a:solidFill>
              <a:highlight>
                <a:srgbClr val="00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0"/>
          <p:cNvSpPr txBox="1"/>
          <p:nvPr>
            <p:ph type="title"/>
          </p:nvPr>
        </p:nvSpPr>
        <p:spPr>
          <a:xfrm>
            <a:off x="713225" y="59742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요구사항 정의 - 계정 정보/세션 설정</a:t>
            </a:r>
            <a:endParaRPr/>
          </a:p>
        </p:txBody>
      </p:sp>
      <p:sp>
        <p:nvSpPr>
          <p:cNvPr id="607" name="Google Shape;607;p70"/>
          <p:cNvSpPr txBox="1"/>
          <p:nvPr/>
        </p:nvSpPr>
        <p:spPr>
          <a:xfrm>
            <a:off x="241050" y="1501375"/>
            <a:ext cx="4772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관리자 계정</a:t>
            </a:r>
            <a:endParaRPr b="1" sz="1500"/>
          </a:p>
        </p:txBody>
      </p:sp>
      <p:sp>
        <p:nvSpPr>
          <p:cNvPr id="608" name="Google Shape;608;p70"/>
          <p:cNvSpPr txBox="1"/>
          <p:nvPr/>
        </p:nvSpPr>
        <p:spPr>
          <a:xfrm>
            <a:off x="283000" y="1629750"/>
            <a:ext cx="7255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lang="en" sz="1200">
                <a:solidFill>
                  <a:srgbClr val="222222"/>
                </a:solidFill>
              </a:rPr>
              <a:t>관리자 ID : admin,  PW : 1111</a:t>
            </a:r>
            <a:endParaRPr sz="1200">
              <a:solidFill>
                <a:srgbClr val="2222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lang="en" sz="1200">
                <a:solidFill>
                  <a:srgbClr val="222222"/>
                </a:solidFill>
              </a:rPr>
              <a:t>관리자 한 명이 하나의 계정만 사용</a:t>
            </a:r>
            <a:endParaRPr sz="120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9" name="Google Shape;609;p70"/>
          <p:cNvSpPr txBox="1"/>
          <p:nvPr/>
        </p:nvSpPr>
        <p:spPr>
          <a:xfrm>
            <a:off x="241050" y="2624325"/>
            <a:ext cx="47727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세션 설정</a:t>
            </a:r>
            <a:br>
              <a:rPr b="1" lang="en" sz="1500"/>
            </a:br>
            <a:endParaRPr b="1" sz="15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lang="en" sz="1200"/>
              <a:t>로그인 유지 세션 시간은 3시간으로 설정</a:t>
            </a:r>
            <a:endParaRPr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1"/>
          <p:cNvSpPr txBox="1"/>
          <p:nvPr>
            <p:ph type="title"/>
          </p:nvPr>
        </p:nvSpPr>
        <p:spPr>
          <a:xfrm>
            <a:off x="801200" y="485550"/>
            <a:ext cx="206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기능차트</a:t>
            </a:r>
            <a:endParaRPr/>
          </a:p>
        </p:txBody>
      </p:sp>
      <p:cxnSp>
        <p:nvCxnSpPr>
          <p:cNvPr id="615" name="Google Shape;615;p71"/>
          <p:cNvCxnSpPr>
            <a:stCxn id="616" idx="2"/>
            <a:endCxn id="617" idx="0"/>
          </p:cNvCxnSpPr>
          <p:nvPr/>
        </p:nvCxnSpPr>
        <p:spPr>
          <a:xfrm>
            <a:off x="8025583" y="1788442"/>
            <a:ext cx="0" cy="13920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8" name="Google Shape;618;p71"/>
          <p:cNvCxnSpPr>
            <a:endCxn id="619" idx="2"/>
          </p:cNvCxnSpPr>
          <p:nvPr/>
        </p:nvCxnSpPr>
        <p:spPr>
          <a:xfrm flipH="1">
            <a:off x="6734622" y="1614877"/>
            <a:ext cx="10500" cy="21750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0" name="Google Shape;620;p71"/>
          <p:cNvCxnSpPr>
            <a:stCxn id="621" idx="2"/>
            <a:endCxn id="622" idx="0"/>
          </p:cNvCxnSpPr>
          <p:nvPr/>
        </p:nvCxnSpPr>
        <p:spPr>
          <a:xfrm>
            <a:off x="2570592" y="1783245"/>
            <a:ext cx="32700" cy="21495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3" name="Google Shape;623;p71"/>
          <p:cNvCxnSpPr>
            <a:stCxn id="624" idx="0"/>
            <a:endCxn id="625" idx="2"/>
          </p:cNvCxnSpPr>
          <p:nvPr/>
        </p:nvCxnSpPr>
        <p:spPr>
          <a:xfrm>
            <a:off x="5415042" y="1422953"/>
            <a:ext cx="15900" cy="17031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6" name="Google Shape;626;p71"/>
          <p:cNvSpPr/>
          <p:nvPr/>
        </p:nvSpPr>
        <p:spPr>
          <a:xfrm>
            <a:off x="4901579" y="2394250"/>
            <a:ext cx="1059000" cy="290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4.2 자가진단 항목 조회</a:t>
            </a:r>
            <a:endParaRPr sz="900"/>
          </a:p>
        </p:txBody>
      </p:sp>
      <p:sp>
        <p:nvSpPr>
          <p:cNvPr id="625" name="Google Shape;625;p71"/>
          <p:cNvSpPr/>
          <p:nvPr/>
        </p:nvSpPr>
        <p:spPr>
          <a:xfrm>
            <a:off x="4901571" y="2765749"/>
            <a:ext cx="1059000" cy="360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4.3 자가진단 결과 조회</a:t>
            </a:r>
            <a:endParaRPr sz="900"/>
          </a:p>
        </p:txBody>
      </p:sp>
      <p:cxnSp>
        <p:nvCxnSpPr>
          <p:cNvPr id="627" name="Google Shape;627;p71"/>
          <p:cNvCxnSpPr>
            <a:stCxn id="628" idx="2"/>
            <a:endCxn id="629" idx="0"/>
          </p:cNvCxnSpPr>
          <p:nvPr/>
        </p:nvCxnSpPr>
        <p:spPr>
          <a:xfrm>
            <a:off x="1172980" y="1783253"/>
            <a:ext cx="6000" cy="17292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0" name="Google Shape;630;p71"/>
          <p:cNvSpPr/>
          <p:nvPr/>
        </p:nvSpPr>
        <p:spPr>
          <a:xfrm>
            <a:off x="3186521" y="778500"/>
            <a:ext cx="2550900" cy="372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🐶 </a:t>
            </a:r>
            <a:r>
              <a:rPr lang="en">
                <a:solidFill>
                  <a:srgbClr val="B45F06"/>
                </a:solidFill>
              </a:rPr>
              <a:t>다 들어줄개</a:t>
            </a:r>
            <a:r>
              <a:rPr lang="en"/>
              <a:t> 🐶</a:t>
            </a:r>
            <a:endParaRPr/>
          </a:p>
        </p:txBody>
      </p:sp>
      <p:sp>
        <p:nvSpPr>
          <p:cNvPr id="628" name="Google Shape;628;p71"/>
          <p:cNvSpPr/>
          <p:nvPr/>
        </p:nvSpPr>
        <p:spPr>
          <a:xfrm>
            <a:off x="643480" y="1422953"/>
            <a:ext cx="1059000" cy="3603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 sz="1200"/>
              <a:t>일반</a:t>
            </a:r>
            <a:endParaRPr b="1" sz="1200"/>
          </a:p>
        </p:txBody>
      </p:sp>
      <p:sp>
        <p:nvSpPr>
          <p:cNvPr id="621" name="Google Shape;621;p71"/>
          <p:cNvSpPr/>
          <p:nvPr/>
        </p:nvSpPr>
        <p:spPr>
          <a:xfrm>
            <a:off x="2008392" y="1422945"/>
            <a:ext cx="1124400" cy="3603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2. 이용자관리</a:t>
            </a:r>
            <a:endParaRPr b="1" sz="1200"/>
          </a:p>
        </p:txBody>
      </p:sp>
      <p:sp>
        <p:nvSpPr>
          <p:cNvPr id="624" name="Google Shape;624;p71"/>
          <p:cNvSpPr/>
          <p:nvPr/>
        </p:nvSpPr>
        <p:spPr>
          <a:xfrm>
            <a:off x="4885542" y="1422953"/>
            <a:ext cx="1059000" cy="360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4. 자가진단</a:t>
            </a:r>
            <a:endParaRPr b="1" sz="1200"/>
          </a:p>
        </p:txBody>
      </p:sp>
      <p:sp>
        <p:nvSpPr>
          <p:cNvPr id="631" name="Google Shape;631;p71"/>
          <p:cNvSpPr/>
          <p:nvPr/>
        </p:nvSpPr>
        <p:spPr>
          <a:xfrm>
            <a:off x="6201892" y="1422945"/>
            <a:ext cx="1059000" cy="3708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5. 커뮤니티</a:t>
            </a:r>
            <a:endParaRPr b="1" sz="1200"/>
          </a:p>
        </p:txBody>
      </p:sp>
      <p:sp>
        <p:nvSpPr>
          <p:cNvPr id="632" name="Google Shape;632;p71"/>
          <p:cNvSpPr/>
          <p:nvPr/>
        </p:nvSpPr>
        <p:spPr>
          <a:xfrm>
            <a:off x="6207755" y="1988466"/>
            <a:ext cx="1059000" cy="29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5.1 커뮤니티 글 등록</a:t>
            </a:r>
            <a:endParaRPr sz="900"/>
          </a:p>
        </p:txBody>
      </p:sp>
      <p:sp>
        <p:nvSpPr>
          <p:cNvPr id="633" name="Google Shape;633;p71"/>
          <p:cNvSpPr/>
          <p:nvPr/>
        </p:nvSpPr>
        <p:spPr>
          <a:xfrm>
            <a:off x="6207755" y="2330631"/>
            <a:ext cx="1059000" cy="29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5.2 커뮤니티 글 전체 조회</a:t>
            </a:r>
            <a:endParaRPr sz="900"/>
          </a:p>
        </p:txBody>
      </p:sp>
      <p:sp>
        <p:nvSpPr>
          <p:cNvPr id="634" name="Google Shape;634;p71"/>
          <p:cNvSpPr/>
          <p:nvPr/>
        </p:nvSpPr>
        <p:spPr>
          <a:xfrm>
            <a:off x="6205122" y="2710662"/>
            <a:ext cx="1059000" cy="29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5.3 커뮤니티 </a:t>
            </a:r>
            <a:br>
              <a:rPr lang="en" sz="900"/>
            </a:br>
            <a:r>
              <a:rPr lang="en" sz="900"/>
              <a:t>글 상세 조회</a:t>
            </a:r>
            <a:endParaRPr sz="900"/>
          </a:p>
        </p:txBody>
      </p:sp>
      <p:sp>
        <p:nvSpPr>
          <p:cNvPr id="635" name="Google Shape;635;p71"/>
          <p:cNvSpPr/>
          <p:nvPr/>
        </p:nvSpPr>
        <p:spPr>
          <a:xfrm>
            <a:off x="649348" y="2058069"/>
            <a:ext cx="1059000" cy="290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1.1 회원가입</a:t>
            </a:r>
            <a:endParaRPr sz="1000"/>
          </a:p>
        </p:txBody>
      </p:sp>
      <p:sp>
        <p:nvSpPr>
          <p:cNvPr id="636" name="Google Shape;636;p71"/>
          <p:cNvSpPr/>
          <p:nvPr/>
        </p:nvSpPr>
        <p:spPr>
          <a:xfrm>
            <a:off x="649348" y="2426176"/>
            <a:ext cx="1059000" cy="290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1.2 로그인</a:t>
            </a:r>
            <a:endParaRPr sz="1000"/>
          </a:p>
        </p:txBody>
      </p:sp>
      <p:sp>
        <p:nvSpPr>
          <p:cNvPr id="637" name="Google Shape;637;p71"/>
          <p:cNvSpPr/>
          <p:nvPr/>
        </p:nvSpPr>
        <p:spPr>
          <a:xfrm>
            <a:off x="649348" y="2794284"/>
            <a:ext cx="1059000" cy="290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1.3 로그아웃</a:t>
            </a:r>
            <a:endParaRPr sz="1000"/>
          </a:p>
        </p:txBody>
      </p:sp>
      <p:sp>
        <p:nvSpPr>
          <p:cNvPr id="638" name="Google Shape;638;p71"/>
          <p:cNvSpPr/>
          <p:nvPr/>
        </p:nvSpPr>
        <p:spPr>
          <a:xfrm>
            <a:off x="2073884" y="2058069"/>
            <a:ext cx="1059000" cy="290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2.1  회원 정보 (프로필) 조회</a:t>
            </a:r>
            <a:endParaRPr sz="900"/>
          </a:p>
        </p:txBody>
      </p:sp>
      <p:sp>
        <p:nvSpPr>
          <p:cNvPr id="639" name="Google Shape;639;p71"/>
          <p:cNvSpPr/>
          <p:nvPr/>
        </p:nvSpPr>
        <p:spPr>
          <a:xfrm>
            <a:off x="2073884" y="2426176"/>
            <a:ext cx="1059000" cy="290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2.2  회원 정보 (프로필) 수정</a:t>
            </a:r>
            <a:endParaRPr sz="900"/>
          </a:p>
        </p:txBody>
      </p:sp>
      <p:sp>
        <p:nvSpPr>
          <p:cNvPr id="640" name="Google Shape;640;p71"/>
          <p:cNvSpPr/>
          <p:nvPr/>
        </p:nvSpPr>
        <p:spPr>
          <a:xfrm>
            <a:off x="2073884" y="2794284"/>
            <a:ext cx="1059000" cy="290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2.3  회원 탈퇴</a:t>
            </a:r>
            <a:endParaRPr sz="1000"/>
          </a:p>
        </p:txBody>
      </p:sp>
      <p:sp>
        <p:nvSpPr>
          <p:cNvPr id="641" name="Google Shape;641;p71"/>
          <p:cNvSpPr/>
          <p:nvPr/>
        </p:nvSpPr>
        <p:spPr>
          <a:xfrm>
            <a:off x="649348" y="3162391"/>
            <a:ext cx="1059000" cy="290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1.4 아이디 찾기</a:t>
            </a:r>
            <a:endParaRPr sz="900"/>
          </a:p>
        </p:txBody>
      </p:sp>
      <p:sp>
        <p:nvSpPr>
          <p:cNvPr id="642" name="Google Shape;642;p71"/>
          <p:cNvSpPr/>
          <p:nvPr/>
        </p:nvSpPr>
        <p:spPr>
          <a:xfrm>
            <a:off x="4890649" y="2010748"/>
            <a:ext cx="1059000" cy="302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</a:rPr>
              <a:t>4.1 자가진단</a:t>
            </a:r>
            <a:endParaRPr sz="9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</a:rPr>
              <a:t>실시</a:t>
            </a:r>
            <a:endParaRPr sz="9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643" name="Google Shape;643;p71"/>
          <p:cNvSpPr/>
          <p:nvPr/>
        </p:nvSpPr>
        <p:spPr>
          <a:xfrm>
            <a:off x="2073884" y="3176043"/>
            <a:ext cx="1059000" cy="290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2.4 본인 작성글 조회</a:t>
            </a:r>
            <a:endParaRPr sz="900"/>
          </a:p>
        </p:txBody>
      </p:sp>
      <p:sp>
        <p:nvSpPr>
          <p:cNvPr id="644" name="Google Shape;644;p71"/>
          <p:cNvSpPr/>
          <p:nvPr/>
        </p:nvSpPr>
        <p:spPr>
          <a:xfrm>
            <a:off x="6205563" y="3100569"/>
            <a:ext cx="1059000" cy="29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5.4  커뮤니티 글 수정</a:t>
            </a:r>
            <a:endParaRPr sz="900"/>
          </a:p>
        </p:txBody>
      </p:sp>
      <p:sp>
        <p:nvSpPr>
          <p:cNvPr id="619" name="Google Shape;619;p71"/>
          <p:cNvSpPr/>
          <p:nvPr/>
        </p:nvSpPr>
        <p:spPr>
          <a:xfrm>
            <a:off x="6205122" y="3490477"/>
            <a:ext cx="1059000" cy="29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5.5  커뮤니티 글 삭제</a:t>
            </a:r>
            <a:endParaRPr sz="900"/>
          </a:p>
        </p:txBody>
      </p:sp>
      <p:sp>
        <p:nvSpPr>
          <p:cNvPr id="645" name="Google Shape;645;p71"/>
          <p:cNvSpPr/>
          <p:nvPr/>
        </p:nvSpPr>
        <p:spPr>
          <a:xfrm>
            <a:off x="2073884" y="3564625"/>
            <a:ext cx="1059000" cy="290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2.5 관리자의 이용자 목록 조회</a:t>
            </a:r>
            <a:endParaRPr sz="900"/>
          </a:p>
        </p:txBody>
      </p:sp>
      <p:sp>
        <p:nvSpPr>
          <p:cNvPr id="622" name="Google Shape;622;p71"/>
          <p:cNvSpPr/>
          <p:nvPr/>
        </p:nvSpPr>
        <p:spPr>
          <a:xfrm>
            <a:off x="2073884" y="3932716"/>
            <a:ext cx="1059000" cy="290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2.6 관리자의 전문가 목록 조회</a:t>
            </a:r>
            <a:endParaRPr sz="900"/>
          </a:p>
        </p:txBody>
      </p:sp>
      <p:cxnSp>
        <p:nvCxnSpPr>
          <p:cNvPr id="646" name="Google Shape;646;p71"/>
          <p:cNvCxnSpPr>
            <a:endCxn id="647" idx="0"/>
          </p:cNvCxnSpPr>
          <p:nvPr/>
        </p:nvCxnSpPr>
        <p:spPr>
          <a:xfrm>
            <a:off x="4017228" y="1477649"/>
            <a:ext cx="0" cy="28266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8" name="Google Shape;648;p71"/>
          <p:cNvSpPr/>
          <p:nvPr/>
        </p:nvSpPr>
        <p:spPr>
          <a:xfrm>
            <a:off x="3487728" y="2058069"/>
            <a:ext cx="1059000" cy="290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3.1 </a:t>
            </a:r>
            <a:r>
              <a:rPr lang="en" sz="900"/>
              <a:t>전문가 등록 신청</a:t>
            </a:r>
            <a:endParaRPr sz="1000"/>
          </a:p>
        </p:txBody>
      </p:sp>
      <p:sp>
        <p:nvSpPr>
          <p:cNvPr id="649" name="Google Shape;649;p71"/>
          <p:cNvSpPr/>
          <p:nvPr/>
        </p:nvSpPr>
        <p:spPr>
          <a:xfrm>
            <a:off x="3487728" y="2426176"/>
            <a:ext cx="1059000" cy="290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3.2 </a:t>
            </a:r>
            <a:r>
              <a:rPr lang="en" sz="900"/>
              <a:t>전문가 등록 내용 조회</a:t>
            </a:r>
            <a:endParaRPr sz="1000"/>
          </a:p>
        </p:txBody>
      </p:sp>
      <p:sp>
        <p:nvSpPr>
          <p:cNvPr id="650" name="Google Shape;650;p71"/>
          <p:cNvSpPr/>
          <p:nvPr/>
        </p:nvSpPr>
        <p:spPr>
          <a:xfrm>
            <a:off x="3487728" y="2794284"/>
            <a:ext cx="1059000" cy="290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3.3 </a:t>
            </a:r>
            <a:r>
              <a:rPr lang="en" sz="900"/>
              <a:t>전문가 등록 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</a:rPr>
              <a:t>신청 </a:t>
            </a:r>
            <a:r>
              <a:rPr lang="en" sz="900">
                <a:solidFill>
                  <a:srgbClr val="222222"/>
                </a:solidFill>
              </a:rPr>
              <a:t>내용 </a:t>
            </a:r>
            <a:r>
              <a:rPr lang="en" sz="900"/>
              <a:t>수정</a:t>
            </a:r>
            <a:endParaRPr sz="1000"/>
          </a:p>
        </p:txBody>
      </p:sp>
      <p:sp>
        <p:nvSpPr>
          <p:cNvPr id="651" name="Google Shape;651;p71"/>
          <p:cNvSpPr/>
          <p:nvPr/>
        </p:nvSpPr>
        <p:spPr>
          <a:xfrm>
            <a:off x="3487728" y="3176043"/>
            <a:ext cx="1059000" cy="290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3.4 </a:t>
            </a:r>
            <a:r>
              <a:rPr lang="en" sz="900"/>
              <a:t>전문가 인증 승인</a:t>
            </a:r>
            <a:endParaRPr sz="1000"/>
          </a:p>
        </p:txBody>
      </p:sp>
      <p:sp>
        <p:nvSpPr>
          <p:cNvPr id="652" name="Google Shape;652;p71"/>
          <p:cNvSpPr/>
          <p:nvPr/>
        </p:nvSpPr>
        <p:spPr>
          <a:xfrm>
            <a:off x="3487728" y="3544134"/>
            <a:ext cx="1059000" cy="290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3.5 전문가 요청 리스트 조회</a:t>
            </a:r>
            <a:endParaRPr sz="900"/>
          </a:p>
        </p:txBody>
      </p:sp>
      <p:sp>
        <p:nvSpPr>
          <p:cNvPr id="653" name="Google Shape;653;p71"/>
          <p:cNvSpPr/>
          <p:nvPr/>
        </p:nvSpPr>
        <p:spPr>
          <a:xfrm>
            <a:off x="3487728" y="3912225"/>
            <a:ext cx="1059000" cy="290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3.6 관리자의 전문가 목록 조회</a:t>
            </a:r>
            <a:endParaRPr sz="900"/>
          </a:p>
        </p:txBody>
      </p:sp>
      <p:sp>
        <p:nvSpPr>
          <p:cNvPr id="629" name="Google Shape;629;p71"/>
          <p:cNvSpPr/>
          <p:nvPr/>
        </p:nvSpPr>
        <p:spPr>
          <a:xfrm>
            <a:off x="649348" y="3512523"/>
            <a:ext cx="1059000" cy="290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1.5 비밀번호 찾기</a:t>
            </a:r>
            <a:endParaRPr sz="900"/>
          </a:p>
        </p:txBody>
      </p:sp>
      <p:sp>
        <p:nvSpPr>
          <p:cNvPr id="654" name="Google Shape;654;p71"/>
          <p:cNvSpPr/>
          <p:nvPr/>
        </p:nvSpPr>
        <p:spPr>
          <a:xfrm>
            <a:off x="3422236" y="1422945"/>
            <a:ext cx="1124400" cy="3603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3. 전문가</a:t>
            </a:r>
            <a:endParaRPr b="1" sz="1200"/>
          </a:p>
        </p:txBody>
      </p:sp>
      <p:sp>
        <p:nvSpPr>
          <p:cNvPr id="647" name="Google Shape;647;p71"/>
          <p:cNvSpPr/>
          <p:nvPr/>
        </p:nvSpPr>
        <p:spPr>
          <a:xfrm>
            <a:off x="3487728" y="4304249"/>
            <a:ext cx="1059000" cy="290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3.7 전문가 등록 취소</a:t>
            </a:r>
            <a:endParaRPr sz="900"/>
          </a:p>
        </p:txBody>
      </p:sp>
      <p:sp>
        <p:nvSpPr>
          <p:cNvPr id="616" name="Google Shape;616;p71"/>
          <p:cNvSpPr/>
          <p:nvPr/>
        </p:nvSpPr>
        <p:spPr>
          <a:xfrm>
            <a:off x="7496083" y="1417642"/>
            <a:ext cx="1059000" cy="3708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6. 커뮤니티 댓글</a:t>
            </a:r>
            <a:endParaRPr b="1" sz="1200"/>
          </a:p>
        </p:txBody>
      </p:sp>
      <p:sp>
        <p:nvSpPr>
          <p:cNvPr id="655" name="Google Shape;655;p71"/>
          <p:cNvSpPr/>
          <p:nvPr/>
        </p:nvSpPr>
        <p:spPr>
          <a:xfrm>
            <a:off x="7496079" y="2010748"/>
            <a:ext cx="1059000" cy="29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6.1 커뮤니티 댓글 등록</a:t>
            </a:r>
            <a:endParaRPr sz="900"/>
          </a:p>
        </p:txBody>
      </p:sp>
      <p:sp>
        <p:nvSpPr>
          <p:cNvPr id="656" name="Google Shape;656;p71"/>
          <p:cNvSpPr/>
          <p:nvPr/>
        </p:nvSpPr>
        <p:spPr>
          <a:xfrm>
            <a:off x="7496079" y="2400655"/>
            <a:ext cx="1059000" cy="29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6.2 커뮤니티 댓글 목록 조회</a:t>
            </a:r>
            <a:endParaRPr sz="900"/>
          </a:p>
        </p:txBody>
      </p:sp>
      <p:sp>
        <p:nvSpPr>
          <p:cNvPr id="657" name="Google Shape;657;p71"/>
          <p:cNvSpPr/>
          <p:nvPr/>
        </p:nvSpPr>
        <p:spPr>
          <a:xfrm>
            <a:off x="7496079" y="2790563"/>
            <a:ext cx="1059000" cy="29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6.3 커뮤니티 댓글 수정</a:t>
            </a:r>
            <a:endParaRPr sz="900"/>
          </a:p>
        </p:txBody>
      </p:sp>
      <p:sp>
        <p:nvSpPr>
          <p:cNvPr id="617" name="Google Shape;617;p71"/>
          <p:cNvSpPr/>
          <p:nvPr/>
        </p:nvSpPr>
        <p:spPr>
          <a:xfrm>
            <a:off x="7496079" y="3180470"/>
            <a:ext cx="1059000" cy="29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6.4 커뮤니티 댓글 삭제</a:t>
            </a:r>
            <a:endParaRPr sz="9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72"/>
          <p:cNvSpPr/>
          <p:nvPr/>
        </p:nvSpPr>
        <p:spPr>
          <a:xfrm>
            <a:off x="593138" y="746775"/>
            <a:ext cx="1248600" cy="4002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7. 공지사항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및 이벤트</a:t>
            </a:r>
            <a:endParaRPr b="1" sz="1200"/>
          </a:p>
        </p:txBody>
      </p:sp>
      <p:cxnSp>
        <p:nvCxnSpPr>
          <p:cNvPr id="663" name="Google Shape;663;p72"/>
          <p:cNvCxnSpPr>
            <a:stCxn id="662" idx="2"/>
            <a:endCxn id="664" idx="2"/>
          </p:cNvCxnSpPr>
          <p:nvPr/>
        </p:nvCxnSpPr>
        <p:spPr>
          <a:xfrm>
            <a:off x="1217438" y="1146975"/>
            <a:ext cx="14700" cy="20112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5" name="Google Shape;665;p72"/>
          <p:cNvCxnSpPr>
            <a:stCxn id="666" idx="2"/>
            <a:endCxn id="667" idx="2"/>
          </p:cNvCxnSpPr>
          <p:nvPr/>
        </p:nvCxnSpPr>
        <p:spPr>
          <a:xfrm>
            <a:off x="6532262" y="1146826"/>
            <a:ext cx="7800" cy="12705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8" name="Google Shape;668;p72"/>
          <p:cNvCxnSpPr>
            <a:stCxn id="669" idx="2"/>
            <a:endCxn id="670" idx="0"/>
          </p:cNvCxnSpPr>
          <p:nvPr/>
        </p:nvCxnSpPr>
        <p:spPr>
          <a:xfrm>
            <a:off x="3946596" y="1115342"/>
            <a:ext cx="0" cy="31572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1" name="Google Shape;671;p72"/>
          <p:cNvCxnSpPr>
            <a:stCxn id="672" idx="2"/>
            <a:endCxn id="673" idx="2"/>
          </p:cNvCxnSpPr>
          <p:nvPr/>
        </p:nvCxnSpPr>
        <p:spPr>
          <a:xfrm flipH="1">
            <a:off x="5183787" y="1115475"/>
            <a:ext cx="6900" cy="17622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4" name="Google Shape;674;p72"/>
          <p:cNvSpPr/>
          <p:nvPr/>
        </p:nvSpPr>
        <p:spPr>
          <a:xfrm>
            <a:off x="4653059" y="1239140"/>
            <a:ext cx="1076700" cy="320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10.1 </a:t>
            </a:r>
            <a:r>
              <a:rPr lang="en" sz="900"/>
              <a:t>장바구니 상품추가</a:t>
            </a:r>
            <a:endParaRPr sz="1000"/>
          </a:p>
        </p:txBody>
      </p:sp>
      <p:sp>
        <p:nvSpPr>
          <p:cNvPr id="675" name="Google Shape;675;p72"/>
          <p:cNvSpPr/>
          <p:nvPr/>
        </p:nvSpPr>
        <p:spPr>
          <a:xfrm>
            <a:off x="4644592" y="1632518"/>
            <a:ext cx="1076700" cy="419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10.2 </a:t>
            </a:r>
            <a:r>
              <a:rPr lang="en" sz="900"/>
              <a:t>장바구니 목록 전체 조회</a:t>
            </a:r>
            <a:endParaRPr sz="1000"/>
          </a:p>
        </p:txBody>
      </p:sp>
      <p:sp>
        <p:nvSpPr>
          <p:cNvPr id="673" name="Google Shape;673;p72"/>
          <p:cNvSpPr/>
          <p:nvPr/>
        </p:nvSpPr>
        <p:spPr>
          <a:xfrm>
            <a:off x="4645371" y="2557088"/>
            <a:ext cx="1076700" cy="320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10.4 담은 상품 삭제</a:t>
            </a:r>
            <a:endParaRPr sz="900"/>
          </a:p>
        </p:txBody>
      </p:sp>
      <p:cxnSp>
        <p:nvCxnSpPr>
          <p:cNvPr id="676" name="Google Shape;676;p72"/>
          <p:cNvCxnSpPr/>
          <p:nvPr/>
        </p:nvCxnSpPr>
        <p:spPr>
          <a:xfrm>
            <a:off x="2574483" y="1043725"/>
            <a:ext cx="0" cy="3611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7" name="Google Shape;677;p72"/>
          <p:cNvSpPr/>
          <p:nvPr/>
        </p:nvSpPr>
        <p:spPr>
          <a:xfrm>
            <a:off x="3392210" y="370700"/>
            <a:ext cx="2305200" cy="30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🐶 </a:t>
            </a:r>
            <a:r>
              <a:rPr lang="en">
                <a:solidFill>
                  <a:srgbClr val="B45F06"/>
                </a:solidFill>
              </a:rPr>
              <a:t>다 들어줄개</a:t>
            </a:r>
            <a:r>
              <a:rPr lang="en"/>
              <a:t> 🐶 </a:t>
            </a:r>
            <a:endParaRPr/>
          </a:p>
        </p:txBody>
      </p:sp>
      <p:sp>
        <p:nvSpPr>
          <p:cNvPr id="678" name="Google Shape;678;p72"/>
          <p:cNvSpPr/>
          <p:nvPr/>
        </p:nvSpPr>
        <p:spPr>
          <a:xfrm>
            <a:off x="2000113" y="739056"/>
            <a:ext cx="1121100" cy="3687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8. 문의게시판</a:t>
            </a:r>
            <a:endParaRPr b="1" sz="1200"/>
          </a:p>
        </p:txBody>
      </p:sp>
      <p:sp>
        <p:nvSpPr>
          <p:cNvPr id="669" name="Google Shape;669;p72"/>
          <p:cNvSpPr/>
          <p:nvPr/>
        </p:nvSpPr>
        <p:spPr>
          <a:xfrm>
            <a:off x="3376446" y="746642"/>
            <a:ext cx="1140300" cy="3687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9. 상품관리</a:t>
            </a:r>
            <a:br>
              <a:rPr b="1" lang="en" sz="1200"/>
            </a:br>
            <a:r>
              <a:rPr b="1" lang="en" sz="1200"/>
              <a:t>굿즈샵</a:t>
            </a:r>
            <a:endParaRPr b="1" sz="1200"/>
          </a:p>
        </p:txBody>
      </p:sp>
      <p:sp>
        <p:nvSpPr>
          <p:cNvPr id="672" name="Google Shape;672;p72"/>
          <p:cNvSpPr/>
          <p:nvPr/>
        </p:nvSpPr>
        <p:spPr>
          <a:xfrm>
            <a:off x="4646337" y="746775"/>
            <a:ext cx="1088700" cy="3687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10.장바구니</a:t>
            </a:r>
            <a:endParaRPr b="1" sz="1200"/>
          </a:p>
        </p:txBody>
      </p:sp>
      <p:sp>
        <p:nvSpPr>
          <p:cNvPr id="666" name="Google Shape;666;p72"/>
          <p:cNvSpPr/>
          <p:nvPr/>
        </p:nvSpPr>
        <p:spPr>
          <a:xfrm>
            <a:off x="5907962" y="767326"/>
            <a:ext cx="1248600" cy="379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11.주문하기</a:t>
            </a:r>
            <a:endParaRPr b="1" sz="1200"/>
          </a:p>
        </p:txBody>
      </p:sp>
      <p:sp>
        <p:nvSpPr>
          <p:cNvPr id="679" name="Google Shape;679;p72"/>
          <p:cNvSpPr/>
          <p:nvPr/>
        </p:nvSpPr>
        <p:spPr>
          <a:xfrm>
            <a:off x="5917988" y="1255751"/>
            <a:ext cx="1248600" cy="325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11.1 </a:t>
            </a:r>
            <a:endParaRPr sz="9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배송/결제 정보 입력</a:t>
            </a:r>
            <a:endParaRPr sz="900"/>
          </a:p>
        </p:txBody>
      </p:sp>
      <p:sp>
        <p:nvSpPr>
          <p:cNvPr id="680" name="Google Shape;680;p72"/>
          <p:cNvSpPr/>
          <p:nvPr/>
        </p:nvSpPr>
        <p:spPr>
          <a:xfrm>
            <a:off x="5917988" y="1673584"/>
            <a:ext cx="1244400" cy="325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11.2 </a:t>
            </a:r>
            <a:endParaRPr sz="9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결제 시스템(API)</a:t>
            </a:r>
            <a:endParaRPr sz="900"/>
          </a:p>
        </p:txBody>
      </p:sp>
      <p:sp>
        <p:nvSpPr>
          <p:cNvPr id="681" name="Google Shape;681;p72"/>
          <p:cNvSpPr/>
          <p:nvPr/>
        </p:nvSpPr>
        <p:spPr>
          <a:xfrm>
            <a:off x="2045008" y="1177370"/>
            <a:ext cx="1088700" cy="247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8.1 문의글 등록</a:t>
            </a:r>
            <a:endParaRPr sz="900"/>
          </a:p>
        </p:txBody>
      </p:sp>
      <p:sp>
        <p:nvSpPr>
          <p:cNvPr id="682" name="Google Shape;682;p72"/>
          <p:cNvSpPr/>
          <p:nvPr/>
        </p:nvSpPr>
        <p:spPr>
          <a:xfrm>
            <a:off x="2030108" y="2618806"/>
            <a:ext cx="1088700" cy="247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8.5 문의글 </a:t>
            </a:r>
            <a:br>
              <a:rPr lang="en" sz="900"/>
            </a:br>
            <a:r>
              <a:rPr lang="en" sz="900"/>
              <a:t>상세 조회</a:t>
            </a:r>
            <a:endParaRPr sz="900"/>
          </a:p>
        </p:txBody>
      </p:sp>
      <p:sp>
        <p:nvSpPr>
          <p:cNvPr id="683" name="Google Shape;683;p72"/>
          <p:cNvSpPr/>
          <p:nvPr/>
        </p:nvSpPr>
        <p:spPr>
          <a:xfrm>
            <a:off x="3360038" y="1180000"/>
            <a:ext cx="1140300" cy="30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9.1 상품 등록</a:t>
            </a:r>
            <a:endParaRPr sz="900"/>
          </a:p>
        </p:txBody>
      </p:sp>
      <p:sp>
        <p:nvSpPr>
          <p:cNvPr id="684" name="Google Shape;684;p72"/>
          <p:cNvSpPr/>
          <p:nvPr/>
        </p:nvSpPr>
        <p:spPr>
          <a:xfrm>
            <a:off x="3360038" y="1567843"/>
            <a:ext cx="1140300" cy="30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9.2 상품 목록 전체조회</a:t>
            </a:r>
            <a:endParaRPr sz="900"/>
          </a:p>
        </p:txBody>
      </p:sp>
      <p:sp>
        <p:nvSpPr>
          <p:cNvPr id="685" name="Google Shape;685;p72"/>
          <p:cNvSpPr/>
          <p:nvPr/>
        </p:nvSpPr>
        <p:spPr>
          <a:xfrm>
            <a:off x="3360038" y="1955686"/>
            <a:ext cx="1140300" cy="30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9.3 상품 상세 조회</a:t>
            </a:r>
            <a:endParaRPr sz="900"/>
          </a:p>
        </p:txBody>
      </p:sp>
      <p:sp>
        <p:nvSpPr>
          <p:cNvPr id="686" name="Google Shape;686;p72"/>
          <p:cNvSpPr/>
          <p:nvPr/>
        </p:nvSpPr>
        <p:spPr>
          <a:xfrm>
            <a:off x="3360038" y="2343529"/>
            <a:ext cx="1140300" cy="30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9.4 상품정보 수정</a:t>
            </a:r>
            <a:endParaRPr sz="900"/>
          </a:p>
        </p:txBody>
      </p:sp>
      <p:sp>
        <p:nvSpPr>
          <p:cNvPr id="687" name="Google Shape;687;p72"/>
          <p:cNvSpPr/>
          <p:nvPr/>
        </p:nvSpPr>
        <p:spPr>
          <a:xfrm>
            <a:off x="2030108" y="2932422"/>
            <a:ext cx="1088700" cy="247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8.6 문의글 수정</a:t>
            </a:r>
            <a:endParaRPr sz="900"/>
          </a:p>
        </p:txBody>
      </p:sp>
      <p:sp>
        <p:nvSpPr>
          <p:cNvPr id="688" name="Google Shape;688;p72"/>
          <p:cNvSpPr/>
          <p:nvPr/>
        </p:nvSpPr>
        <p:spPr>
          <a:xfrm>
            <a:off x="3360038" y="2731380"/>
            <a:ext cx="1140300" cy="30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9.5 상품정보 삭제</a:t>
            </a:r>
            <a:endParaRPr sz="900"/>
          </a:p>
        </p:txBody>
      </p:sp>
      <p:sp>
        <p:nvSpPr>
          <p:cNvPr id="689" name="Google Shape;689;p72"/>
          <p:cNvSpPr/>
          <p:nvPr/>
        </p:nvSpPr>
        <p:spPr>
          <a:xfrm>
            <a:off x="2049488" y="1859024"/>
            <a:ext cx="1088700" cy="408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8.3 답변대기문의글 목록조회</a:t>
            </a:r>
            <a:endParaRPr sz="900"/>
          </a:p>
        </p:txBody>
      </p:sp>
      <p:sp>
        <p:nvSpPr>
          <p:cNvPr id="690" name="Google Shape;690;p72"/>
          <p:cNvSpPr/>
          <p:nvPr/>
        </p:nvSpPr>
        <p:spPr>
          <a:xfrm>
            <a:off x="2030106" y="2304836"/>
            <a:ext cx="1088700" cy="255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8.4 나의 문의글 목록 조회</a:t>
            </a:r>
            <a:endParaRPr sz="900"/>
          </a:p>
        </p:txBody>
      </p:sp>
      <p:sp>
        <p:nvSpPr>
          <p:cNvPr id="691" name="Google Shape;691;p72"/>
          <p:cNvSpPr/>
          <p:nvPr/>
        </p:nvSpPr>
        <p:spPr>
          <a:xfrm>
            <a:off x="2049492" y="1480239"/>
            <a:ext cx="1088700" cy="32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8.2 문의글 목록 전체 조회</a:t>
            </a:r>
            <a:endParaRPr sz="900"/>
          </a:p>
        </p:txBody>
      </p:sp>
      <p:sp>
        <p:nvSpPr>
          <p:cNvPr id="692" name="Google Shape;692;p72"/>
          <p:cNvSpPr/>
          <p:nvPr/>
        </p:nvSpPr>
        <p:spPr>
          <a:xfrm>
            <a:off x="4641138" y="2154171"/>
            <a:ext cx="1076700" cy="320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10.3 상품 수량 조절</a:t>
            </a:r>
            <a:endParaRPr sz="900"/>
          </a:p>
        </p:txBody>
      </p:sp>
      <p:sp>
        <p:nvSpPr>
          <p:cNvPr id="693" name="Google Shape;693;p72"/>
          <p:cNvSpPr/>
          <p:nvPr/>
        </p:nvSpPr>
        <p:spPr>
          <a:xfrm>
            <a:off x="2030108" y="3234413"/>
            <a:ext cx="1088700" cy="247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8.7 문의글 삭제</a:t>
            </a:r>
            <a:endParaRPr sz="900"/>
          </a:p>
        </p:txBody>
      </p:sp>
      <p:sp>
        <p:nvSpPr>
          <p:cNvPr id="694" name="Google Shape;694;p72"/>
          <p:cNvSpPr/>
          <p:nvPr/>
        </p:nvSpPr>
        <p:spPr>
          <a:xfrm>
            <a:off x="2030113" y="3501524"/>
            <a:ext cx="1088700" cy="30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8.8 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문의글 댓글 등록</a:t>
            </a:r>
            <a:endParaRPr sz="900"/>
          </a:p>
        </p:txBody>
      </p:sp>
      <p:sp>
        <p:nvSpPr>
          <p:cNvPr id="695" name="Google Shape;695;p72"/>
          <p:cNvSpPr/>
          <p:nvPr/>
        </p:nvSpPr>
        <p:spPr>
          <a:xfrm>
            <a:off x="2030113" y="4181698"/>
            <a:ext cx="1088700" cy="300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8.10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문의글 댓글수정</a:t>
            </a:r>
            <a:endParaRPr sz="900"/>
          </a:p>
        </p:txBody>
      </p:sp>
      <p:sp>
        <p:nvSpPr>
          <p:cNvPr id="696" name="Google Shape;696;p72"/>
          <p:cNvSpPr/>
          <p:nvPr/>
        </p:nvSpPr>
        <p:spPr>
          <a:xfrm>
            <a:off x="2030113" y="4508900"/>
            <a:ext cx="1088700" cy="30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8.11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문의글 댓글 삭제</a:t>
            </a:r>
            <a:endParaRPr sz="900"/>
          </a:p>
        </p:txBody>
      </p:sp>
      <p:sp>
        <p:nvSpPr>
          <p:cNvPr id="697" name="Google Shape;697;p72"/>
          <p:cNvSpPr/>
          <p:nvPr/>
        </p:nvSpPr>
        <p:spPr>
          <a:xfrm>
            <a:off x="2016313" y="3854499"/>
            <a:ext cx="1088700" cy="300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8.9 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문의글 댓글 조회</a:t>
            </a:r>
            <a:endParaRPr sz="900"/>
          </a:p>
        </p:txBody>
      </p:sp>
      <p:sp>
        <p:nvSpPr>
          <p:cNvPr id="667" name="Google Shape;667;p72"/>
          <p:cNvSpPr/>
          <p:nvPr/>
        </p:nvSpPr>
        <p:spPr>
          <a:xfrm>
            <a:off x="5917990" y="2091437"/>
            <a:ext cx="1244400" cy="325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11.3 주문등록 (주문완료)</a:t>
            </a:r>
            <a:endParaRPr sz="900"/>
          </a:p>
        </p:txBody>
      </p:sp>
      <p:sp>
        <p:nvSpPr>
          <p:cNvPr id="698" name="Google Shape;698;p72"/>
          <p:cNvSpPr/>
          <p:nvPr/>
        </p:nvSpPr>
        <p:spPr>
          <a:xfrm>
            <a:off x="3360038" y="3109108"/>
            <a:ext cx="1140300" cy="30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9.6 상품리뷰 등록</a:t>
            </a:r>
            <a:endParaRPr sz="900"/>
          </a:p>
        </p:txBody>
      </p:sp>
      <p:sp>
        <p:nvSpPr>
          <p:cNvPr id="699" name="Google Shape;699;p72"/>
          <p:cNvSpPr/>
          <p:nvPr/>
        </p:nvSpPr>
        <p:spPr>
          <a:xfrm>
            <a:off x="3360038" y="3496951"/>
            <a:ext cx="1140300" cy="30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9.7 상품 리뷰 목록 전체 조회</a:t>
            </a:r>
            <a:endParaRPr sz="900"/>
          </a:p>
        </p:txBody>
      </p:sp>
      <p:sp>
        <p:nvSpPr>
          <p:cNvPr id="700" name="Google Shape;700;p72"/>
          <p:cNvSpPr/>
          <p:nvPr/>
        </p:nvSpPr>
        <p:spPr>
          <a:xfrm>
            <a:off x="3376421" y="3884762"/>
            <a:ext cx="1140300" cy="30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9.8 상품리뷰 수정</a:t>
            </a:r>
            <a:endParaRPr sz="900"/>
          </a:p>
        </p:txBody>
      </p:sp>
      <p:sp>
        <p:nvSpPr>
          <p:cNvPr id="670" name="Google Shape;670;p72"/>
          <p:cNvSpPr/>
          <p:nvPr/>
        </p:nvSpPr>
        <p:spPr>
          <a:xfrm>
            <a:off x="3376421" y="4272612"/>
            <a:ext cx="1140300" cy="30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9.9 상품리뷰 삭제</a:t>
            </a:r>
            <a:endParaRPr sz="900"/>
          </a:p>
        </p:txBody>
      </p:sp>
      <p:cxnSp>
        <p:nvCxnSpPr>
          <p:cNvPr id="701" name="Google Shape;701;p72"/>
          <p:cNvCxnSpPr>
            <a:stCxn id="702" idx="0"/>
          </p:cNvCxnSpPr>
          <p:nvPr/>
        </p:nvCxnSpPr>
        <p:spPr>
          <a:xfrm flipH="1">
            <a:off x="8040325" y="763875"/>
            <a:ext cx="2400" cy="8286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2" name="Google Shape;702;p72"/>
          <p:cNvSpPr/>
          <p:nvPr/>
        </p:nvSpPr>
        <p:spPr>
          <a:xfrm>
            <a:off x="7350325" y="763875"/>
            <a:ext cx="1384800" cy="408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12.주문/배송내역 조회 및 관리</a:t>
            </a:r>
            <a:endParaRPr b="1" sz="1200"/>
          </a:p>
        </p:txBody>
      </p:sp>
      <p:sp>
        <p:nvSpPr>
          <p:cNvPr id="703" name="Google Shape;703;p72"/>
          <p:cNvSpPr/>
          <p:nvPr/>
        </p:nvSpPr>
        <p:spPr>
          <a:xfrm>
            <a:off x="7362290" y="1288425"/>
            <a:ext cx="1384800" cy="318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12.1  </a:t>
            </a:r>
            <a:endParaRPr sz="9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주문 내역 전체 조회</a:t>
            </a:r>
            <a:endParaRPr sz="900"/>
          </a:p>
        </p:txBody>
      </p:sp>
      <p:sp>
        <p:nvSpPr>
          <p:cNvPr id="704" name="Google Shape;704;p72"/>
          <p:cNvSpPr/>
          <p:nvPr/>
        </p:nvSpPr>
        <p:spPr>
          <a:xfrm>
            <a:off x="593013" y="1242375"/>
            <a:ext cx="1248600" cy="300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7.1 게시물 등록</a:t>
            </a:r>
            <a:endParaRPr sz="900"/>
          </a:p>
        </p:txBody>
      </p:sp>
      <p:sp>
        <p:nvSpPr>
          <p:cNvPr id="664" name="Google Shape;664;p72"/>
          <p:cNvSpPr/>
          <p:nvPr/>
        </p:nvSpPr>
        <p:spPr>
          <a:xfrm>
            <a:off x="610082" y="2857853"/>
            <a:ext cx="1244400" cy="300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7.5 게시물 삭제</a:t>
            </a:r>
            <a:endParaRPr sz="900"/>
          </a:p>
        </p:txBody>
      </p:sp>
      <p:sp>
        <p:nvSpPr>
          <p:cNvPr id="705" name="Google Shape;705;p72"/>
          <p:cNvSpPr/>
          <p:nvPr/>
        </p:nvSpPr>
        <p:spPr>
          <a:xfrm>
            <a:off x="611526" y="2457818"/>
            <a:ext cx="1244400" cy="300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7.4 게시물 수정</a:t>
            </a:r>
            <a:endParaRPr sz="900"/>
          </a:p>
        </p:txBody>
      </p:sp>
      <p:sp>
        <p:nvSpPr>
          <p:cNvPr id="706" name="Google Shape;706;p72"/>
          <p:cNvSpPr/>
          <p:nvPr/>
        </p:nvSpPr>
        <p:spPr>
          <a:xfrm>
            <a:off x="603440" y="1632450"/>
            <a:ext cx="1248600" cy="300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7.2 게시물 목록 전체 조회</a:t>
            </a:r>
            <a:endParaRPr sz="900"/>
          </a:p>
        </p:txBody>
      </p:sp>
      <p:sp>
        <p:nvSpPr>
          <p:cNvPr id="707" name="Google Shape;707;p72"/>
          <p:cNvSpPr/>
          <p:nvPr/>
        </p:nvSpPr>
        <p:spPr>
          <a:xfrm>
            <a:off x="607465" y="2045150"/>
            <a:ext cx="1244400" cy="300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7.3 게시물 상세 조회</a:t>
            </a:r>
            <a:endParaRPr sz="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5"/>
          <p:cNvSpPr txBox="1"/>
          <p:nvPr>
            <p:ph type="title"/>
          </p:nvPr>
        </p:nvSpPr>
        <p:spPr>
          <a:xfrm>
            <a:off x="898950" y="1686962"/>
            <a:ext cx="1978500" cy="3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착수 및 분석</a:t>
            </a:r>
            <a:endParaRPr sz="2000"/>
          </a:p>
        </p:txBody>
      </p:sp>
      <p:sp>
        <p:nvSpPr>
          <p:cNvPr id="481" name="Google Shape;481;p55"/>
          <p:cNvSpPr txBox="1"/>
          <p:nvPr>
            <p:ph idx="1" type="subTitle"/>
          </p:nvPr>
        </p:nvSpPr>
        <p:spPr>
          <a:xfrm>
            <a:off x="1024800" y="1975224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000"/>
              <a:t>시스템 개요</a:t>
            </a:r>
            <a:endParaRPr sz="1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000"/>
              <a:t>개발환경</a:t>
            </a:r>
            <a:endParaRPr sz="1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000"/>
              <a:t>요구사항 정의</a:t>
            </a:r>
            <a:endParaRPr sz="1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000"/>
              <a:t>주요기능(기능차트)</a:t>
            </a:r>
            <a:endParaRPr sz="1000"/>
          </a:p>
        </p:txBody>
      </p:sp>
      <p:sp>
        <p:nvSpPr>
          <p:cNvPr id="482" name="Google Shape;482;p55"/>
          <p:cNvSpPr txBox="1"/>
          <p:nvPr>
            <p:ph idx="8" type="subTitle"/>
          </p:nvPr>
        </p:nvSpPr>
        <p:spPr>
          <a:xfrm>
            <a:off x="6714525" y="1975225"/>
            <a:ext cx="197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9.</a:t>
            </a:r>
            <a:r>
              <a:rPr lang="en" sz="1000"/>
              <a:t> 화면 목록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10.</a:t>
            </a:r>
            <a:r>
              <a:rPr lang="en" sz="1000"/>
              <a:t> 화면 흐름도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11.</a:t>
            </a:r>
            <a:r>
              <a:rPr lang="en" sz="1000"/>
              <a:t> USER INTERFACE</a:t>
            </a:r>
            <a:endParaRPr sz="1000"/>
          </a:p>
        </p:txBody>
      </p:sp>
      <p:sp>
        <p:nvSpPr>
          <p:cNvPr id="483" name="Google Shape;483;p55"/>
          <p:cNvSpPr txBox="1"/>
          <p:nvPr>
            <p:ph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84" name="Google Shape;484;p55"/>
          <p:cNvSpPr txBox="1"/>
          <p:nvPr>
            <p:ph idx="13" type="title"/>
          </p:nvPr>
        </p:nvSpPr>
        <p:spPr>
          <a:xfrm>
            <a:off x="1482600" y="28664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85" name="Google Shape;485;p55"/>
          <p:cNvSpPr txBox="1"/>
          <p:nvPr>
            <p:ph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86" name="Google Shape;486;p55"/>
          <p:cNvSpPr txBox="1"/>
          <p:nvPr>
            <p:ph idx="3" type="title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설계</a:t>
            </a:r>
            <a:endParaRPr sz="2000"/>
          </a:p>
        </p:txBody>
      </p:sp>
      <p:sp>
        <p:nvSpPr>
          <p:cNvPr id="487" name="Google Shape;487;p55"/>
          <p:cNvSpPr txBox="1"/>
          <p:nvPr>
            <p:ph idx="6" type="title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화면설계</a:t>
            </a:r>
            <a:endParaRPr sz="2000"/>
          </a:p>
        </p:txBody>
      </p:sp>
      <p:sp>
        <p:nvSpPr>
          <p:cNvPr id="488" name="Google Shape;488;p55"/>
          <p:cNvSpPr txBox="1"/>
          <p:nvPr>
            <p:ph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89" name="Google Shape;489;p55"/>
          <p:cNvSpPr txBox="1"/>
          <p:nvPr>
            <p:ph idx="9" type="title"/>
          </p:nvPr>
        </p:nvSpPr>
        <p:spPr>
          <a:xfrm>
            <a:off x="720000" y="34659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클래스 설계</a:t>
            </a:r>
            <a:endParaRPr sz="2000"/>
          </a:p>
        </p:txBody>
      </p:sp>
      <p:sp>
        <p:nvSpPr>
          <p:cNvPr id="490" name="Google Shape;490;p55"/>
          <p:cNvSpPr txBox="1"/>
          <p:nvPr>
            <p:ph idx="14" type="subTitle"/>
          </p:nvPr>
        </p:nvSpPr>
        <p:spPr>
          <a:xfrm>
            <a:off x="720000" y="38582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12. </a:t>
            </a:r>
            <a:r>
              <a:rPr lang="en" sz="1000"/>
              <a:t>클래스 다이어그램</a:t>
            </a:r>
            <a:endParaRPr sz="1000"/>
          </a:p>
        </p:txBody>
      </p:sp>
      <p:sp>
        <p:nvSpPr>
          <p:cNvPr id="491" name="Google Shape;491;p55"/>
          <p:cNvSpPr txBox="1"/>
          <p:nvPr>
            <p:ph idx="15" type="title"/>
          </p:nvPr>
        </p:nvSpPr>
        <p:spPr>
          <a:xfrm>
            <a:off x="3403800" y="34659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DB 설계</a:t>
            </a:r>
            <a:endParaRPr sz="2000"/>
          </a:p>
        </p:txBody>
      </p:sp>
      <p:sp>
        <p:nvSpPr>
          <p:cNvPr id="492" name="Google Shape;492;p55"/>
          <p:cNvSpPr txBox="1"/>
          <p:nvPr>
            <p:ph idx="16" type="title"/>
          </p:nvPr>
        </p:nvSpPr>
        <p:spPr>
          <a:xfrm>
            <a:off x="4166400" y="28664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93" name="Google Shape;493;p55"/>
          <p:cNvSpPr txBox="1"/>
          <p:nvPr>
            <p:ph idx="17" type="subTitle"/>
          </p:nvPr>
        </p:nvSpPr>
        <p:spPr>
          <a:xfrm>
            <a:off x="3957300" y="3797525"/>
            <a:ext cx="202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13. </a:t>
            </a:r>
            <a:r>
              <a:rPr lang="en" sz="1000"/>
              <a:t>테이블 목록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14. </a:t>
            </a:r>
            <a:r>
              <a:rPr lang="en" sz="1000"/>
              <a:t>테이블/뷰/트리거 정의서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15. </a:t>
            </a:r>
            <a:r>
              <a:rPr lang="en" sz="1000"/>
              <a:t>ERD</a:t>
            </a:r>
            <a:endParaRPr sz="1000"/>
          </a:p>
        </p:txBody>
      </p:sp>
      <p:sp>
        <p:nvSpPr>
          <p:cNvPr id="494" name="Google Shape;494;p55"/>
          <p:cNvSpPr txBox="1"/>
          <p:nvPr>
            <p:ph idx="18" type="title"/>
          </p:nvPr>
        </p:nvSpPr>
        <p:spPr>
          <a:xfrm>
            <a:off x="6126175" y="345462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구현</a:t>
            </a:r>
            <a:endParaRPr/>
          </a:p>
        </p:txBody>
      </p:sp>
      <p:sp>
        <p:nvSpPr>
          <p:cNvPr id="495" name="Google Shape;495;p55"/>
          <p:cNvSpPr txBox="1"/>
          <p:nvPr>
            <p:ph idx="19" type="title"/>
          </p:nvPr>
        </p:nvSpPr>
        <p:spPr>
          <a:xfrm>
            <a:off x="6888775" y="285513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96" name="Google Shape;496;p55"/>
          <p:cNvSpPr txBox="1"/>
          <p:nvPr>
            <p:ph idx="21" type="title"/>
          </p:nvPr>
        </p:nvSpPr>
        <p:spPr>
          <a:xfrm>
            <a:off x="361200" y="522625"/>
            <a:ext cx="160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목차</a:t>
            </a:r>
            <a:endParaRPr/>
          </a:p>
        </p:txBody>
      </p:sp>
      <p:sp>
        <p:nvSpPr>
          <p:cNvPr id="497" name="Google Shape;497;p55"/>
          <p:cNvSpPr txBox="1"/>
          <p:nvPr>
            <p:ph idx="8" type="subTitle"/>
          </p:nvPr>
        </p:nvSpPr>
        <p:spPr>
          <a:xfrm>
            <a:off x="3957300" y="1942400"/>
            <a:ext cx="194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5.</a:t>
            </a:r>
            <a:r>
              <a:rPr lang="en" sz="1000"/>
              <a:t> 업무 분담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6.</a:t>
            </a:r>
            <a:r>
              <a:rPr lang="en" sz="1000"/>
              <a:t> 프로젝트 일정(WBS)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7.</a:t>
            </a:r>
            <a:r>
              <a:rPr lang="en" sz="1000"/>
              <a:t> 메뉴구조도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8.</a:t>
            </a:r>
            <a:r>
              <a:rPr lang="en" sz="1000"/>
              <a:t> 기능 정의</a:t>
            </a:r>
            <a:endParaRPr sz="1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73"/>
          <p:cNvSpPr txBox="1"/>
          <p:nvPr>
            <p:ph type="title"/>
          </p:nvPr>
        </p:nvSpPr>
        <p:spPr>
          <a:xfrm>
            <a:off x="3006550" y="145197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 설계</a:t>
            </a:r>
            <a:endParaRPr/>
          </a:p>
        </p:txBody>
      </p:sp>
      <p:sp>
        <p:nvSpPr>
          <p:cNvPr id="713" name="Google Shape;713;p73"/>
          <p:cNvSpPr txBox="1"/>
          <p:nvPr>
            <p:ph idx="4294967295" type="subTitle"/>
          </p:nvPr>
        </p:nvSpPr>
        <p:spPr>
          <a:xfrm>
            <a:off x="3180650" y="2024675"/>
            <a:ext cx="354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5. 업무분담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6. 프로젝트 일정(WBS)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7. 메뉴구조도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/>
              <a:t>8. 기능정의</a:t>
            </a:r>
            <a:endParaRPr sz="1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8" name="Google Shape;718;p74"/>
          <p:cNvCxnSpPr/>
          <p:nvPr/>
        </p:nvCxnSpPr>
        <p:spPr>
          <a:xfrm flipH="1">
            <a:off x="8043250" y="1993950"/>
            <a:ext cx="7200" cy="13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9" name="Google Shape;719;p74"/>
          <p:cNvCxnSpPr/>
          <p:nvPr/>
        </p:nvCxnSpPr>
        <p:spPr>
          <a:xfrm flipH="1">
            <a:off x="6311225" y="1993925"/>
            <a:ext cx="3600" cy="134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0" name="Google Shape;720;p74"/>
          <p:cNvCxnSpPr>
            <a:endCxn id="721" idx="2"/>
          </p:cNvCxnSpPr>
          <p:nvPr/>
        </p:nvCxnSpPr>
        <p:spPr>
          <a:xfrm flipH="1">
            <a:off x="4572000" y="1993925"/>
            <a:ext cx="3600" cy="134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2" name="Google Shape;722;p74"/>
          <p:cNvCxnSpPr/>
          <p:nvPr/>
        </p:nvCxnSpPr>
        <p:spPr>
          <a:xfrm flipH="1">
            <a:off x="2829175" y="1993950"/>
            <a:ext cx="7200" cy="13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" name="Google Shape;723;p74"/>
          <p:cNvCxnSpPr>
            <a:endCxn id="724" idx="0"/>
          </p:cNvCxnSpPr>
          <p:nvPr/>
        </p:nvCxnSpPr>
        <p:spPr>
          <a:xfrm flipH="1">
            <a:off x="1093550" y="1993950"/>
            <a:ext cx="7200" cy="13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5" name="Google Shape;725;p74"/>
          <p:cNvSpPr/>
          <p:nvPr/>
        </p:nvSpPr>
        <p:spPr>
          <a:xfrm>
            <a:off x="7249100" y="1589025"/>
            <a:ext cx="1546500" cy="4008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조민경</a:t>
            </a:r>
            <a:endParaRPr b="1"/>
          </a:p>
        </p:txBody>
      </p:sp>
      <p:sp>
        <p:nvSpPr>
          <p:cNvPr id="726" name="Google Shape;726;p74"/>
          <p:cNvSpPr txBox="1"/>
          <p:nvPr>
            <p:ph type="title"/>
          </p:nvPr>
        </p:nvSpPr>
        <p:spPr>
          <a:xfrm>
            <a:off x="801200" y="485550"/>
            <a:ext cx="206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업무분담</a:t>
            </a:r>
            <a:endParaRPr/>
          </a:p>
        </p:txBody>
      </p:sp>
      <p:sp>
        <p:nvSpPr>
          <p:cNvPr id="727" name="Google Shape;727;p74"/>
          <p:cNvSpPr/>
          <p:nvPr/>
        </p:nvSpPr>
        <p:spPr>
          <a:xfrm>
            <a:off x="320300" y="1589025"/>
            <a:ext cx="1546500" cy="4008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김동휘</a:t>
            </a:r>
            <a:endParaRPr b="1"/>
          </a:p>
        </p:txBody>
      </p:sp>
      <p:sp>
        <p:nvSpPr>
          <p:cNvPr id="728" name="Google Shape;728;p74"/>
          <p:cNvSpPr/>
          <p:nvPr/>
        </p:nvSpPr>
        <p:spPr>
          <a:xfrm>
            <a:off x="2052500" y="1589025"/>
            <a:ext cx="1546500" cy="400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김소영</a:t>
            </a:r>
            <a:endParaRPr b="1"/>
          </a:p>
        </p:txBody>
      </p:sp>
      <p:sp>
        <p:nvSpPr>
          <p:cNvPr id="729" name="Google Shape;729;p74"/>
          <p:cNvSpPr/>
          <p:nvPr/>
        </p:nvSpPr>
        <p:spPr>
          <a:xfrm>
            <a:off x="3784700" y="1589025"/>
            <a:ext cx="1546500" cy="400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김주영</a:t>
            </a:r>
            <a:endParaRPr b="1"/>
          </a:p>
        </p:txBody>
      </p:sp>
      <p:sp>
        <p:nvSpPr>
          <p:cNvPr id="730" name="Google Shape;730;p74"/>
          <p:cNvSpPr/>
          <p:nvPr/>
        </p:nvSpPr>
        <p:spPr>
          <a:xfrm>
            <a:off x="5516900" y="1589025"/>
            <a:ext cx="1546500" cy="400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정하영</a:t>
            </a:r>
            <a:endParaRPr b="1"/>
          </a:p>
        </p:txBody>
      </p:sp>
      <p:sp>
        <p:nvSpPr>
          <p:cNvPr id="731" name="Google Shape;731;p74"/>
          <p:cNvSpPr/>
          <p:nvPr/>
        </p:nvSpPr>
        <p:spPr>
          <a:xfrm>
            <a:off x="320300" y="2199600"/>
            <a:ext cx="1546500" cy="400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커뮤니티</a:t>
            </a:r>
            <a:endParaRPr/>
          </a:p>
        </p:txBody>
      </p:sp>
      <p:sp>
        <p:nvSpPr>
          <p:cNvPr id="732" name="Google Shape;732;p74"/>
          <p:cNvSpPr/>
          <p:nvPr/>
        </p:nvSpPr>
        <p:spPr>
          <a:xfrm>
            <a:off x="320300" y="2763725"/>
            <a:ext cx="1546500" cy="400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커뮤니티 댓글</a:t>
            </a:r>
            <a:endParaRPr/>
          </a:p>
        </p:txBody>
      </p:sp>
      <p:sp>
        <p:nvSpPr>
          <p:cNvPr id="724" name="Google Shape;724;p74"/>
          <p:cNvSpPr/>
          <p:nvPr/>
        </p:nvSpPr>
        <p:spPr>
          <a:xfrm>
            <a:off x="320300" y="3367650"/>
            <a:ext cx="1546500" cy="66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공지사항</a:t>
            </a:r>
            <a:br>
              <a:rPr lang="en"/>
            </a:br>
            <a:r>
              <a:rPr lang="en"/>
              <a:t>및 이벤트</a:t>
            </a:r>
            <a:endParaRPr/>
          </a:p>
        </p:txBody>
      </p:sp>
      <p:sp>
        <p:nvSpPr>
          <p:cNvPr id="733" name="Google Shape;733;p74"/>
          <p:cNvSpPr/>
          <p:nvPr/>
        </p:nvSpPr>
        <p:spPr>
          <a:xfrm>
            <a:off x="2052500" y="2199600"/>
            <a:ext cx="1546500" cy="617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문의게시판</a:t>
            </a:r>
            <a:br>
              <a:rPr lang="en"/>
            </a:br>
            <a:r>
              <a:rPr lang="en"/>
              <a:t>및 댓글</a:t>
            </a:r>
            <a:endParaRPr/>
          </a:p>
        </p:txBody>
      </p:sp>
      <p:sp>
        <p:nvSpPr>
          <p:cNvPr id="734" name="Google Shape;734;p74"/>
          <p:cNvSpPr/>
          <p:nvPr/>
        </p:nvSpPr>
        <p:spPr>
          <a:xfrm>
            <a:off x="2052500" y="2986650"/>
            <a:ext cx="1546500" cy="400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장바구니</a:t>
            </a:r>
            <a:endParaRPr/>
          </a:p>
        </p:txBody>
      </p:sp>
      <p:sp>
        <p:nvSpPr>
          <p:cNvPr id="735" name="Google Shape;735;p74"/>
          <p:cNvSpPr/>
          <p:nvPr/>
        </p:nvSpPr>
        <p:spPr>
          <a:xfrm>
            <a:off x="3798750" y="2199600"/>
            <a:ext cx="1546500" cy="400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자가진단</a:t>
            </a:r>
            <a:endParaRPr/>
          </a:p>
        </p:txBody>
      </p:sp>
      <p:sp>
        <p:nvSpPr>
          <p:cNvPr id="721" name="Google Shape;721;p74"/>
          <p:cNvSpPr/>
          <p:nvPr/>
        </p:nvSpPr>
        <p:spPr>
          <a:xfrm>
            <a:off x="3798750" y="2763725"/>
            <a:ext cx="1546500" cy="572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굿즈샵 상품</a:t>
            </a:r>
            <a:br>
              <a:rPr lang="en"/>
            </a:br>
            <a:r>
              <a:rPr lang="en"/>
              <a:t>및 리뷰 관리</a:t>
            </a:r>
            <a:endParaRPr/>
          </a:p>
        </p:txBody>
      </p:sp>
      <p:sp>
        <p:nvSpPr>
          <p:cNvPr id="736" name="Google Shape;736;p74"/>
          <p:cNvSpPr/>
          <p:nvPr/>
        </p:nvSpPr>
        <p:spPr>
          <a:xfrm>
            <a:off x="5545000" y="2199600"/>
            <a:ext cx="1546500" cy="400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주문하기</a:t>
            </a:r>
            <a:endParaRPr/>
          </a:p>
        </p:txBody>
      </p:sp>
      <p:sp>
        <p:nvSpPr>
          <p:cNvPr id="737" name="Google Shape;737;p74"/>
          <p:cNvSpPr/>
          <p:nvPr/>
        </p:nvSpPr>
        <p:spPr>
          <a:xfrm>
            <a:off x="7249100" y="2199600"/>
            <a:ext cx="1546500" cy="400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일반</a:t>
            </a:r>
            <a:endParaRPr/>
          </a:p>
        </p:txBody>
      </p:sp>
      <p:sp>
        <p:nvSpPr>
          <p:cNvPr id="738" name="Google Shape;738;p74"/>
          <p:cNvSpPr/>
          <p:nvPr/>
        </p:nvSpPr>
        <p:spPr>
          <a:xfrm>
            <a:off x="7249100" y="2783625"/>
            <a:ext cx="1546500" cy="400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이용자관리</a:t>
            </a:r>
            <a:endParaRPr/>
          </a:p>
        </p:txBody>
      </p:sp>
      <p:sp>
        <p:nvSpPr>
          <p:cNvPr id="739" name="Google Shape;739;p74"/>
          <p:cNvSpPr/>
          <p:nvPr/>
        </p:nvSpPr>
        <p:spPr>
          <a:xfrm>
            <a:off x="7249100" y="3367650"/>
            <a:ext cx="1546500" cy="400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전문가관리</a:t>
            </a:r>
            <a:endParaRPr/>
          </a:p>
        </p:txBody>
      </p:sp>
      <p:sp>
        <p:nvSpPr>
          <p:cNvPr id="740" name="Google Shape;740;p74"/>
          <p:cNvSpPr/>
          <p:nvPr/>
        </p:nvSpPr>
        <p:spPr>
          <a:xfrm>
            <a:off x="5545000" y="2694675"/>
            <a:ext cx="1546500" cy="692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주문/배송내역</a:t>
            </a:r>
            <a:br>
              <a:rPr lang="en"/>
            </a:br>
            <a:r>
              <a:rPr lang="en"/>
              <a:t>조회 및 관리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75"/>
          <p:cNvSpPr txBox="1"/>
          <p:nvPr>
            <p:ph type="title"/>
          </p:nvPr>
        </p:nvSpPr>
        <p:spPr>
          <a:xfrm>
            <a:off x="801200" y="485550"/>
            <a:ext cx="462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프로젝트 일정 (WBS)</a:t>
            </a:r>
            <a:endParaRPr/>
          </a:p>
        </p:txBody>
      </p:sp>
      <p:pic>
        <p:nvPicPr>
          <p:cNvPr id="746" name="Google Shape;74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0650"/>
            <a:ext cx="8839199" cy="3209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76"/>
          <p:cNvSpPr txBox="1"/>
          <p:nvPr>
            <p:ph type="title"/>
          </p:nvPr>
        </p:nvSpPr>
        <p:spPr>
          <a:xfrm>
            <a:off x="801200" y="485550"/>
            <a:ext cx="462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프로젝트 일정 (WBS)</a:t>
            </a:r>
            <a:endParaRPr/>
          </a:p>
        </p:txBody>
      </p:sp>
      <p:pic>
        <p:nvPicPr>
          <p:cNvPr id="752" name="Google Shape;75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157900"/>
            <a:ext cx="8588024" cy="340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77"/>
          <p:cNvSpPr txBox="1"/>
          <p:nvPr>
            <p:ph type="title"/>
          </p:nvPr>
        </p:nvSpPr>
        <p:spPr>
          <a:xfrm>
            <a:off x="801200" y="485550"/>
            <a:ext cx="462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프로젝트 일정 (WBS)</a:t>
            </a:r>
            <a:endParaRPr/>
          </a:p>
        </p:txBody>
      </p:sp>
      <p:pic>
        <p:nvPicPr>
          <p:cNvPr id="758" name="Google Shape;75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713" y="1102675"/>
            <a:ext cx="7944575" cy="359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78"/>
          <p:cNvSpPr txBox="1"/>
          <p:nvPr>
            <p:ph type="title"/>
          </p:nvPr>
        </p:nvSpPr>
        <p:spPr>
          <a:xfrm>
            <a:off x="801200" y="485550"/>
            <a:ext cx="462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프로젝트 일정 (WBS)</a:t>
            </a:r>
            <a:endParaRPr/>
          </a:p>
        </p:txBody>
      </p:sp>
      <p:pic>
        <p:nvPicPr>
          <p:cNvPr id="764" name="Google Shape;76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875" y="1151700"/>
            <a:ext cx="8206900" cy="357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79"/>
          <p:cNvSpPr txBox="1"/>
          <p:nvPr>
            <p:ph type="title"/>
          </p:nvPr>
        </p:nvSpPr>
        <p:spPr>
          <a:xfrm>
            <a:off x="801200" y="485550"/>
            <a:ext cx="462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프로젝트 일정 (WBS)</a:t>
            </a:r>
            <a:endParaRPr/>
          </a:p>
        </p:txBody>
      </p:sp>
      <p:pic>
        <p:nvPicPr>
          <p:cNvPr id="770" name="Google Shape;77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0650"/>
            <a:ext cx="8839200" cy="3378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80"/>
          <p:cNvSpPr txBox="1"/>
          <p:nvPr>
            <p:ph type="title"/>
          </p:nvPr>
        </p:nvSpPr>
        <p:spPr>
          <a:xfrm>
            <a:off x="801200" y="485550"/>
            <a:ext cx="462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메뉴구조도</a:t>
            </a:r>
            <a:endParaRPr/>
          </a:p>
        </p:txBody>
      </p:sp>
      <p:pic>
        <p:nvPicPr>
          <p:cNvPr id="776" name="Google Shape;77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250" y="993050"/>
            <a:ext cx="5185778" cy="378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675" y="1134450"/>
            <a:ext cx="7924124" cy="3388425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81"/>
          <p:cNvSpPr txBox="1"/>
          <p:nvPr>
            <p:ph type="title"/>
          </p:nvPr>
        </p:nvSpPr>
        <p:spPr>
          <a:xfrm>
            <a:off x="801200" y="485550"/>
            <a:ext cx="462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메뉴구조도</a:t>
            </a:r>
            <a:endParaRPr/>
          </a:p>
        </p:txBody>
      </p:sp>
      <p:sp>
        <p:nvSpPr>
          <p:cNvPr id="783" name="Google Shape;783;p81"/>
          <p:cNvSpPr/>
          <p:nvPr/>
        </p:nvSpPr>
        <p:spPr>
          <a:xfrm>
            <a:off x="3817950" y="4357700"/>
            <a:ext cx="2849700" cy="16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82"/>
          <p:cNvSpPr txBox="1"/>
          <p:nvPr>
            <p:ph type="title"/>
          </p:nvPr>
        </p:nvSpPr>
        <p:spPr>
          <a:xfrm>
            <a:off x="801200" y="485550"/>
            <a:ext cx="462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기능정의 - 1. 일반</a:t>
            </a:r>
            <a:endParaRPr/>
          </a:p>
        </p:txBody>
      </p:sp>
      <p:pic>
        <p:nvPicPr>
          <p:cNvPr id="789" name="Google Shape;78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13" y="1195225"/>
            <a:ext cx="8291577" cy="35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6"/>
          <p:cNvSpPr txBox="1"/>
          <p:nvPr>
            <p:ph type="title"/>
          </p:nvPr>
        </p:nvSpPr>
        <p:spPr>
          <a:xfrm>
            <a:off x="3231500" y="1405700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착수 및 분석</a:t>
            </a:r>
            <a:endParaRPr/>
          </a:p>
        </p:txBody>
      </p:sp>
      <p:sp>
        <p:nvSpPr>
          <p:cNvPr id="503" name="Google Shape;503;p56"/>
          <p:cNvSpPr txBox="1"/>
          <p:nvPr>
            <p:ph idx="4294967295" type="subTitle"/>
          </p:nvPr>
        </p:nvSpPr>
        <p:spPr>
          <a:xfrm>
            <a:off x="3196075" y="2141624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500"/>
              <a:t>시스템 개요</a:t>
            </a:r>
            <a:endParaRPr sz="15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500"/>
              <a:t>개발환경</a:t>
            </a:r>
            <a:endParaRPr sz="15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500"/>
              <a:t>요구사항 정의</a:t>
            </a:r>
            <a:endParaRPr sz="15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500"/>
              <a:t>주요기능(기능차트)</a:t>
            </a:r>
            <a:endParaRPr sz="15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83"/>
          <p:cNvSpPr txBox="1"/>
          <p:nvPr>
            <p:ph type="title"/>
          </p:nvPr>
        </p:nvSpPr>
        <p:spPr>
          <a:xfrm>
            <a:off x="801200" y="485550"/>
            <a:ext cx="462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기능정의 - 2. 이용자 관리</a:t>
            </a:r>
            <a:endParaRPr/>
          </a:p>
        </p:txBody>
      </p:sp>
      <p:pic>
        <p:nvPicPr>
          <p:cNvPr id="795" name="Google Shape;79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49450"/>
            <a:ext cx="8839200" cy="2609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84"/>
          <p:cNvSpPr txBox="1"/>
          <p:nvPr>
            <p:ph type="title"/>
          </p:nvPr>
        </p:nvSpPr>
        <p:spPr>
          <a:xfrm>
            <a:off x="801200" y="485550"/>
            <a:ext cx="462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기능정의 - 3. 전문가</a:t>
            </a:r>
            <a:endParaRPr/>
          </a:p>
        </p:txBody>
      </p:sp>
      <p:pic>
        <p:nvPicPr>
          <p:cNvPr id="801" name="Google Shape;80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2975"/>
            <a:ext cx="8839200" cy="1580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85"/>
          <p:cNvSpPr txBox="1"/>
          <p:nvPr>
            <p:ph type="title"/>
          </p:nvPr>
        </p:nvSpPr>
        <p:spPr>
          <a:xfrm>
            <a:off x="801200" y="485550"/>
            <a:ext cx="462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기능정의 - 4. 자가진단</a:t>
            </a:r>
            <a:endParaRPr/>
          </a:p>
        </p:txBody>
      </p:sp>
      <p:pic>
        <p:nvPicPr>
          <p:cNvPr id="807" name="Google Shape;80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80725"/>
            <a:ext cx="8839198" cy="782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86"/>
          <p:cNvSpPr txBox="1"/>
          <p:nvPr>
            <p:ph type="title"/>
          </p:nvPr>
        </p:nvSpPr>
        <p:spPr>
          <a:xfrm>
            <a:off x="801200" y="485550"/>
            <a:ext cx="462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기능정의 - 5. 커뮤니티</a:t>
            </a:r>
            <a:endParaRPr/>
          </a:p>
        </p:txBody>
      </p:sp>
      <p:pic>
        <p:nvPicPr>
          <p:cNvPr id="813" name="Google Shape;81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7100"/>
            <a:ext cx="8839202" cy="2403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87"/>
          <p:cNvSpPr txBox="1"/>
          <p:nvPr>
            <p:ph type="title"/>
          </p:nvPr>
        </p:nvSpPr>
        <p:spPr>
          <a:xfrm>
            <a:off x="801200" y="485550"/>
            <a:ext cx="490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기능정의 - 6. 커뮤니티 댓글</a:t>
            </a:r>
            <a:endParaRPr/>
          </a:p>
        </p:txBody>
      </p:sp>
      <p:pic>
        <p:nvPicPr>
          <p:cNvPr id="819" name="Google Shape;81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5088"/>
            <a:ext cx="8839200" cy="2093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88"/>
          <p:cNvSpPr txBox="1"/>
          <p:nvPr>
            <p:ph type="title"/>
          </p:nvPr>
        </p:nvSpPr>
        <p:spPr>
          <a:xfrm>
            <a:off x="801200" y="485550"/>
            <a:ext cx="535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기능정의 - 7. 공지사항/이벤트</a:t>
            </a:r>
            <a:endParaRPr/>
          </a:p>
        </p:txBody>
      </p:sp>
      <p:pic>
        <p:nvPicPr>
          <p:cNvPr id="825" name="Google Shape;825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7275"/>
            <a:ext cx="8839199" cy="2728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89"/>
          <p:cNvSpPr txBox="1"/>
          <p:nvPr>
            <p:ph type="title"/>
          </p:nvPr>
        </p:nvSpPr>
        <p:spPr>
          <a:xfrm>
            <a:off x="801200" y="485550"/>
            <a:ext cx="535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기능정의 - 8. 문의게시판</a:t>
            </a:r>
            <a:endParaRPr/>
          </a:p>
        </p:txBody>
      </p:sp>
      <p:pic>
        <p:nvPicPr>
          <p:cNvPr id="831" name="Google Shape;83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675" y="1143075"/>
            <a:ext cx="8476652" cy="355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90"/>
          <p:cNvSpPr txBox="1"/>
          <p:nvPr>
            <p:ph type="title"/>
          </p:nvPr>
        </p:nvSpPr>
        <p:spPr>
          <a:xfrm>
            <a:off x="801200" y="485550"/>
            <a:ext cx="535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기능정의 - 8. 문의게시판 </a:t>
            </a:r>
            <a:endParaRPr/>
          </a:p>
        </p:txBody>
      </p:sp>
      <p:pic>
        <p:nvPicPr>
          <p:cNvPr id="837" name="Google Shape;83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43225"/>
            <a:ext cx="8839203" cy="1393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91"/>
          <p:cNvSpPr txBox="1"/>
          <p:nvPr>
            <p:ph type="title"/>
          </p:nvPr>
        </p:nvSpPr>
        <p:spPr>
          <a:xfrm>
            <a:off x="801200" y="485550"/>
            <a:ext cx="535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기능정의 - 9. 굿즈샵</a:t>
            </a:r>
            <a:endParaRPr/>
          </a:p>
        </p:txBody>
      </p:sp>
      <p:pic>
        <p:nvPicPr>
          <p:cNvPr id="843" name="Google Shape;84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38" y="1096800"/>
            <a:ext cx="8121925" cy="366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92"/>
          <p:cNvSpPr txBox="1"/>
          <p:nvPr>
            <p:ph type="title"/>
          </p:nvPr>
        </p:nvSpPr>
        <p:spPr>
          <a:xfrm>
            <a:off x="801200" y="485550"/>
            <a:ext cx="535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기능정의 - 10. 장바구니 </a:t>
            </a:r>
            <a:endParaRPr/>
          </a:p>
        </p:txBody>
      </p:sp>
      <p:pic>
        <p:nvPicPr>
          <p:cNvPr id="849" name="Google Shape;84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2688"/>
            <a:ext cx="8839199" cy="2078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7"/>
          <p:cNvSpPr txBox="1"/>
          <p:nvPr>
            <p:ph type="title"/>
          </p:nvPr>
        </p:nvSpPr>
        <p:spPr>
          <a:xfrm>
            <a:off x="713225" y="5212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시스템 개요</a:t>
            </a:r>
            <a:endParaRPr/>
          </a:p>
        </p:txBody>
      </p:sp>
      <p:sp>
        <p:nvSpPr>
          <p:cNvPr id="509" name="Google Shape;509;p57"/>
          <p:cNvSpPr txBox="1"/>
          <p:nvPr/>
        </p:nvSpPr>
        <p:spPr>
          <a:xfrm>
            <a:off x="275550" y="1170125"/>
            <a:ext cx="8222100" cy="30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JSP 및 서블릿을 이용한 </a:t>
            </a:r>
            <a:r>
              <a:rPr b="1" lang="en" sz="1200"/>
              <a:t>고민상담 커뮤니티</a:t>
            </a:r>
            <a:endParaRPr b="1"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본 사이트는 고민을 가진 </a:t>
            </a:r>
            <a:r>
              <a:rPr b="1" lang="en" sz="1200"/>
              <a:t>회원에게</a:t>
            </a:r>
            <a:r>
              <a:rPr lang="en" sz="1200"/>
              <a:t> 심신상태 및 정신건강에 대한 </a:t>
            </a:r>
            <a:r>
              <a:rPr b="1" lang="en" sz="1200"/>
              <a:t>자가진단 서비스</a:t>
            </a:r>
            <a:r>
              <a:rPr lang="en" sz="1200"/>
              <a:t>를 제공함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 ‘고민’을 주제로 </a:t>
            </a:r>
            <a:r>
              <a:rPr b="1" lang="en" sz="1200"/>
              <a:t>회원과 회원</a:t>
            </a:r>
            <a:r>
              <a:rPr lang="en" sz="1200"/>
              <a:t>, </a:t>
            </a:r>
            <a:r>
              <a:rPr b="1" lang="en" sz="1200"/>
              <a:t>전문가와 회원</a:t>
            </a:r>
            <a:r>
              <a:rPr lang="en" sz="1200"/>
              <a:t> 간 소통이 가능한 공개 커뮤니티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심신안정과 관련된 상품을 판매하는 </a:t>
            </a:r>
            <a:r>
              <a:rPr b="1" lang="en" sz="1200"/>
              <a:t>굿즈샵을</a:t>
            </a:r>
            <a:r>
              <a:rPr lang="en" sz="1200"/>
              <a:t> 운영함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커뮤니티 </a:t>
            </a:r>
            <a:r>
              <a:rPr b="1" lang="en" sz="1200"/>
              <a:t>관리자</a:t>
            </a:r>
            <a:r>
              <a:rPr lang="en" sz="1200"/>
              <a:t>는 </a:t>
            </a:r>
            <a:r>
              <a:rPr b="1" lang="en" sz="1200"/>
              <a:t>자가진단서비스</a:t>
            </a:r>
            <a:r>
              <a:rPr lang="en" sz="1200"/>
              <a:t> 및 </a:t>
            </a:r>
            <a:r>
              <a:rPr b="1" lang="en" sz="1200"/>
              <a:t>이용자</a:t>
            </a:r>
            <a:r>
              <a:rPr lang="en" sz="1200"/>
              <a:t>를 관리하고</a:t>
            </a:r>
            <a:r>
              <a:rPr b="1" lang="en" sz="1200"/>
              <a:t> 굿즈샵</a:t>
            </a:r>
            <a:r>
              <a:rPr lang="en" sz="1200"/>
              <a:t>과 </a:t>
            </a:r>
            <a:r>
              <a:rPr b="1" lang="en" sz="1200"/>
              <a:t>각종 게시판</a:t>
            </a:r>
            <a:r>
              <a:rPr lang="en" sz="1200"/>
              <a:t>을 운영함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커뮤니티는 </a:t>
            </a:r>
            <a:r>
              <a:rPr b="1" lang="en" sz="1200"/>
              <a:t>회원, 관리자, 전문가</a:t>
            </a:r>
            <a:r>
              <a:rPr lang="en" sz="1200"/>
              <a:t>가 이용함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4285F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rgbClr val="73737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0" name="Google Shape;510;p57"/>
          <p:cNvSpPr txBox="1"/>
          <p:nvPr>
            <p:ph type="title"/>
          </p:nvPr>
        </p:nvSpPr>
        <p:spPr>
          <a:xfrm>
            <a:off x="713225" y="2640050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개발 환경</a:t>
            </a:r>
            <a:endParaRPr/>
          </a:p>
        </p:txBody>
      </p:sp>
      <p:sp>
        <p:nvSpPr>
          <p:cNvPr id="511" name="Google Shape;511;p57"/>
          <p:cNvSpPr txBox="1"/>
          <p:nvPr/>
        </p:nvSpPr>
        <p:spPr>
          <a:xfrm>
            <a:off x="275550" y="3212750"/>
            <a:ext cx="8222100" cy="30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언어 : JAVA JDK 11</a:t>
            </a:r>
            <a:endParaRPr b="1"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OS : Window 10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DB : Oracle Database 11g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IDE : Eclipse IDE 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형상관리 : Github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4285F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rgbClr val="73737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93"/>
          <p:cNvSpPr txBox="1"/>
          <p:nvPr>
            <p:ph type="title"/>
          </p:nvPr>
        </p:nvSpPr>
        <p:spPr>
          <a:xfrm>
            <a:off x="801200" y="485550"/>
            <a:ext cx="462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기능정의 - 11. 주문하기</a:t>
            </a:r>
            <a:endParaRPr/>
          </a:p>
        </p:txBody>
      </p:sp>
      <p:graphicFrame>
        <p:nvGraphicFramePr>
          <p:cNvPr id="855" name="Google Shape;855;p93"/>
          <p:cNvGraphicFramePr/>
          <p:nvPr/>
        </p:nvGraphicFramePr>
        <p:xfrm>
          <a:off x="69100" y="123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{BF3E5C26-6C8A-4FC9-9ECE-479317519634}</a:tableStyleId>
              </a:tblPr>
              <a:tblGrid>
                <a:gridCol w="636850"/>
                <a:gridCol w="623650"/>
                <a:gridCol w="380075"/>
                <a:gridCol w="599125"/>
                <a:gridCol w="6181275"/>
                <a:gridCol w="653925"/>
              </a:tblGrid>
              <a:tr h="2305050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11.주문하기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회원/전문가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11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배송정보/</a:t>
                      </a:r>
                      <a:endParaRPr sz="800"/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주문내역</a:t>
                      </a:r>
                      <a:endParaRPr sz="800"/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결제정보</a:t>
                      </a:r>
                      <a:endParaRPr sz="800"/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등록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배송정보/주문정보/결제 정보 페이지 (장바구니에서 주문으로 넘어갈 때의)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주문내역 상세조회에서 조회되는 값을 입력하는 것으로 상세 입력값 참고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* 빨간글씨 상세조회와 차이점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&lt;배송정보&gt;는 (수령인명, 전화번호, 주소, 상세주소, 배송요청사항)를 입력받으며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수령인명, 전화번호 테스트로 입력받음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주소를 입력받을 때는 주소api 사용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배송 요청사항은 텍스트 필드로 입력받음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&lt;주문정보&gt;는 (상품 썸네일, 상품명, 옵션, 수량, 싱품 가격, 최종결제금액)이 표시 (세팅)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&lt;결제수단&gt;은 [결제하기] 버튼 클릭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&lt;약관동의&gt;는 구매조건/약관 및 개인정보 이용에 모두 동의합니다로 체크박스가 모두 표시되야 주문을 할 수 있는 조건 충족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R,C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1620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11.1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결제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아임포트 API에서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PAY_COMPLETE값이 넘어올 시 결제완료(HTTP 응답코드 200)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결제가 완료되면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'주문이 완료되었습니다. 이용해주셔서 감사합니다.'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주문번호 : 00000000000 메시지 페이지 표시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N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94"/>
          <p:cNvSpPr txBox="1"/>
          <p:nvPr>
            <p:ph type="title"/>
          </p:nvPr>
        </p:nvSpPr>
        <p:spPr>
          <a:xfrm>
            <a:off x="801200" y="485550"/>
            <a:ext cx="462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기능정의 - 12. 주문/배송</a:t>
            </a:r>
            <a:endParaRPr/>
          </a:p>
        </p:txBody>
      </p:sp>
      <p:graphicFrame>
        <p:nvGraphicFramePr>
          <p:cNvPr id="861" name="Google Shape;861;p94"/>
          <p:cNvGraphicFramePr/>
          <p:nvPr/>
        </p:nvGraphicFramePr>
        <p:xfrm>
          <a:off x="195250" y="1455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{BF3E5C26-6C8A-4FC9-9ECE-479317519634}</a:tableStyleId>
              </a:tblPr>
              <a:tblGrid>
                <a:gridCol w="829750"/>
                <a:gridCol w="574450"/>
                <a:gridCol w="337375"/>
                <a:gridCol w="620050"/>
                <a:gridCol w="5981550"/>
                <a:gridCol w="410325"/>
              </a:tblGrid>
              <a:tr h="341225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12.주문/배송 내역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회원/전문가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12.1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주문/배송 내역 메뉴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마이페이지의 '주문/배송' 링크를 통해 접속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접속 시 주문 내역 전체 조회를 표시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854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관리자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12.4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주문관리 메뉴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관리자로 로그인 했을 때의 헤더에서 '주문관리' 메뉴로 이동, 주문내역 전체조회 페이지가 표시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62" name="Google Shape;862;p94"/>
          <p:cNvGraphicFramePr/>
          <p:nvPr/>
        </p:nvGraphicFramePr>
        <p:xfrm>
          <a:off x="195250" y="2120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{BF3E5C26-6C8A-4FC9-9ECE-479317519634}</a:tableStyleId>
              </a:tblPr>
              <a:tblGrid>
                <a:gridCol w="838850"/>
                <a:gridCol w="580750"/>
                <a:gridCol w="341075"/>
                <a:gridCol w="626825"/>
                <a:gridCol w="6047075"/>
                <a:gridCol w="267325"/>
              </a:tblGrid>
              <a:tr h="2186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12.주문/배송 내역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공통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12.6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주문내역 전체 조회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회원&amp; 전문가 일시, 로그인 된 id의 주문 내역 DB를 불러옴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회원&amp;전문가 일시, 1개의 열에 (주문내역 개수, 상품명, 상품옵션, 주문날짜, 주문번호, 가격, 주문수량, 처리현황, 송장번호, 배송조회, [구매확정], [리뷰 작성])이 표시되며, 배송조회는 우체국택배 조회 링크 이용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리스트는 최근 주문내역부터 오름차순 정렬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주문번호 클릭시 해당 주문번호에 해당하는 주문내역 상세조회 페이지로 이동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처리현황은 상품준비중/배송중/배송완료/취소/반품/구매확정 中 1개 문구 표시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[관리자]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리스트는 모든 회원의 주문 내역 DB를 불러옴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우측 상단에 전체 주문내역 건을 조회할 수 있음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1개의 열에 (주문내역 개수, 상품명, 상품옵션, 주문날짜, 주문번호, 가격, 주문수량, 처리현황, 송장번호, 배송조회)이 표시되며,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페이지 상단의 검색창에 '주문번호로 검색'이라는 필드에 주문번호를 입력한 후 '검색'버튼을 누르면, 입력받은 주문번호와 같은 값의 주문내역이 조회됨 -&gt; 주문 번호 검색은 관리자만 가능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95"/>
          <p:cNvSpPr txBox="1"/>
          <p:nvPr>
            <p:ph type="title"/>
          </p:nvPr>
        </p:nvSpPr>
        <p:spPr>
          <a:xfrm>
            <a:off x="2775200" y="1544500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 화면설계</a:t>
            </a:r>
            <a:endParaRPr/>
          </a:p>
        </p:txBody>
      </p:sp>
      <p:sp>
        <p:nvSpPr>
          <p:cNvPr id="868" name="Google Shape;868;p95"/>
          <p:cNvSpPr txBox="1"/>
          <p:nvPr>
            <p:ph idx="4294967295" type="subTitle"/>
          </p:nvPr>
        </p:nvSpPr>
        <p:spPr>
          <a:xfrm>
            <a:off x="2949300" y="2117200"/>
            <a:ext cx="354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9</a:t>
            </a:r>
            <a:r>
              <a:rPr lang="en" sz="1500"/>
              <a:t>. 화면 목록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10. 화면 흐름도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/>
              <a:t>11. USER INTERFACE</a:t>
            </a:r>
            <a:endParaRPr sz="15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96"/>
          <p:cNvSpPr txBox="1"/>
          <p:nvPr>
            <p:ph type="title"/>
          </p:nvPr>
        </p:nvSpPr>
        <p:spPr>
          <a:xfrm>
            <a:off x="725000" y="409350"/>
            <a:ext cx="462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화면목록</a:t>
            </a:r>
            <a:endParaRPr/>
          </a:p>
        </p:txBody>
      </p:sp>
      <p:pic>
        <p:nvPicPr>
          <p:cNvPr id="874" name="Google Shape;874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600" y="1028450"/>
            <a:ext cx="6488226" cy="372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Google Shape;879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368875"/>
            <a:ext cx="7558576" cy="43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97"/>
          <p:cNvSpPr/>
          <p:nvPr/>
        </p:nvSpPr>
        <p:spPr>
          <a:xfrm>
            <a:off x="698425" y="3865575"/>
            <a:ext cx="7558500" cy="30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98"/>
          <p:cNvSpPr txBox="1"/>
          <p:nvPr>
            <p:ph type="title"/>
          </p:nvPr>
        </p:nvSpPr>
        <p:spPr>
          <a:xfrm>
            <a:off x="191600" y="409350"/>
            <a:ext cx="212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화면흐름도</a:t>
            </a:r>
            <a:endParaRPr/>
          </a:p>
        </p:txBody>
      </p:sp>
      <p:pic>
        <p:nvPicPr>
          <p:cNvPr id="886" name="Google Shape;886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6200" y="453763"/>
            <a:ext cx="5122175" cy="423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891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7150" y="357500"/>
            <a:ext cx="5669699" cy="442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6" name="Google Shape;896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688" y="579725"/>
            <a:ext cx="4081211" cy="3984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700" y="579725"/>
            <a:ext cx="4597889" cy="3893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" name="Google Shape;90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050" y="1151788"/>
            <a:ext cx="5816226" cy="283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02"/>
          <p:cNvSpPr txBox="1"/>
          <p:nvPr>
            <p:ph type="title"/>
          </p:nvPr>
        </p:nvSpPr>
        <p:spPr>
          <a:xfrm>
            <a:off x="191600" y="409350"/>
            <a:ext cx="317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User interface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8" name="Google Shape;90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175" y="1152550"/>
            <a:ext cx="7452927" cy="3401574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102"/>
          <p:cNvSpPr txBox="1"/>
          <p:nvPr/>
        </p:nvSpPr>
        <p:spPr>
          <a:xfrm>
            <a:off x="7801300" y="360075"/>
            <a:ext cx="1284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Montserrat"/>
                <a:ea typeface="Montserrat"/>
                <a:cs typeface="Montserrat"/>
                <a:sym typeface="Montserrat"/>
              </a:rPr>
              <a:t>메인</a:t>
            </a:r>
            <a:endParaRPr sz="2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8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요구사항 정의 - 회원관리</a:t>
            </a:r>
            <a:endParaRPr/>
          </a:p>
        </p:txBody>
      </p:sp>
      <p:sp>
        <p:nvSpPr>
          <p:cNvPr id="517" name="Google Shape;517;p58"/>
          <p:cNvSpPr txBox="1"/>
          <p:nvPr/>
        </p:nvSpPr>
        <p:spPr>
          <a:xfrm>
            <a:off x="539950" y="1587088"/>
            <a:ext cx="83925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rPr b="1" lang="en" sz="1200"/>
              <a:t>(필수) 이름, ID, 닉네임, 비밀번호, 비밀번호 확인, 주소, 연락처, 이메일 인증</a:t>
            </a:r>
            <a:endParaRPr b="1"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en" sz="1200"/>
              <a:t>(선택) 생년월일, 커뮤니티 접속 경로</a:t>
            </a:r>
            <a:endParaRPr b="1"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en" sz="1200"/>
              <a:t>회원가입 시 ID는 중복 불가능</a:t>
            </a:r>
            <a:endParaRPr b="1"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en" sz="1200"/>
              <a:t>비밀번호 입력 시 [비밀번호 확인]란을 만들어 일치하는지 확인</a:t>
            </a:r>
            <a:endParaRPr b="1"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en" sz="1200"/>
              <a:t>약관동의 및 약관동의 확인</a:t>
            </a:r>
            <a:endParaRPr b="1"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en" sz="1200"/>
              <a:t>전문가는 일반 회원으로 가입 후, 관리자에게 전문가 인증을 받아 자격을 얻음(6p 참조)</a:t>
            </a:r>
            <a:endParaRPr b="1"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en" sz="1200"/>
              <a:t>전문가 인증 신청 후, 그 결과는 메일을 통해 확인할 수 있음</a:t>
            </a:r>
            <a:endParaRPr b="1" sz="1200"/>
          </a:p>
        </p:txBody>
      </p:sp>
      <p:sp>
        <p:nvSpPr>
          <p:cNvPr id="518" name="Google Shape;518;p58"/>
          <p:cNvSpPr txBox="1"/>
          <p:nvPr/>
        </p:nvSpPr>
        <p:spPr>
          <a:xfrm>
            <a:off x="218575" y="1292863"/>
            <a:ext cx="4772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회원가입</a:t>
            </a:r>
            <a:endParaRPr b="1" sz="15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4" name="Google Shape;914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00" y="981600"/>
            <a:ext cx="8052901" cy="3675401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103"/>
          <p:cNvSpPr txBox="1"/>
          <p:nvPr/>
        </p:nvSpPr>
        <p:spPr>
          <a:xfrm>
            <a:off x="7801300" y="360075"/>
            <a:ext cx="1284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Montserrat"/>
                <a:ea typeface="Montserrat"/>
                <a:cs typeface="Montserrat"/>
                <a:sym typeface="Montserrat"/>
              </a:rPr>
              <a:t>메인</a:t>
            </a:r>
            <a:endParaRPr sz="2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" name="Google Shape;920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2775"/>
            <a:ext cx="8839200" cy="2010080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104"/>
          <p:cNvSpPr txBox="1"/>
          <p:nvPr/>
        </p:nvSpPr>
        <p:spPr>
          <a:xfrm>
            <a:off x="7801300" y="360075"/>
            <a:ext cx="1284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Montserrat"/>
                <a:ea typeface="Montserrat"/>
                <a:cs typeface="Montserrat"/>
                <a:sym typeface="Montserrat"/>
              </a:rPr>
              <a:t>메인</a:t>
            </a:r>
            <a:endParaRPr sz="2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6" name="Google Shape;92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75" y="932775"/>
            <a:ext cx="8839199" cy="3761658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105"/>
          <p:cNvSpPr txBox="1"/>
          <p:nvPr/>
        </p:nvSpPr>
        <p:spPr>
          <a:xfrm>
            <a:off x="5798950" y="2348425"/>
            <a:ext cx="2483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아이디와 비밀번호 입력하여 로그인 가능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8" name="Google Shape;928;p105"/>
          <p:cNvSpPr txBox="1"/>
          <p:nvPr/>
        </p:nvSpPr>
        <p:spPr>
          <a:xfrm>
            <a:off x="5798950" y="2799250"/>
            <a:ext cx="3238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회원가입 버튼 누르면 회원가입 가능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9" name="Google Shape;929;p105"/>
          <p:cNvSpPr txBox="1"/>
          <p:nvPr/>
        </p:nvSpPr>
        <p:spPr>
          <a:xfrm>
            <a:off x="294050" y="361375"/>
            <a:ext cx="359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로그인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0" name="Google Shape;930;p105"/>
          <p:cNvSpPr txBox="1"/>
          <p:nvPr/>
        </p:nvSpPr>
        <p:spPr>
          <a:xfrm>
            <a:off x="4169800" y="3250075"/>
            <a:ext cx="3238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아이디 찾기, 비밀번호 찾기로 이동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06"/>
          <p:cNvSpPr txBox="1"/>
          <p:nvPr/>
        </p:nvSpPr>
        <p:spPr>
          <a:xfrm>
            <a:off x="294050" y="361375"/>
            <a:ext cx="359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아이디 찾기/비밀번호 찾기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36" name="Google Shape;936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425" y="1604225"/>
            <a:ext cx="3938188" cy="15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175" y="3240400"/>
            <a:ext cx="1388200" cy="43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1500" y="1220900"/>
            <a:ext cx="4057050" cy="18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1500" y="3154200"/>
            <a:ext cx="1163375" cy="465350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106"/>
          <p:cNvSpPr/>
          <p:nvPr/>
        </p:nvSpPr>
        <p:spPr>
          <a:xfrm>
            <a:off x="2127475" y="1962550"/>
            <a:ext cx="2089200" cy="57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106"/>
          <p:cNvSpPr/>
          <p:nvPr/>
        </p:nvSpPr>
        <p:spPr>
          <a:xfrm>
            <a:off x="6459350" y="1619000"/>
            <a:ext cx="2146800" cy="816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106"/>
          <p:cNvSpPr/>
          <p:nvPr/>
        </p:nvSpPr>
        <p:spPr>
          <a:xfrm>
            <a:off x="349175" y="2801725"/>
            <a:ext cx="1058700" cy="273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106"/>
          <p:cNvSpPr/>
          <p:nvPr/>
        </p:nvSpPr>
        <p:spPr>
          <a:xfrm>
            <a:off x="451300" y="3319263"/>
            <a:ext cx="1058700" cy="273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106"/>
          <p:cNvSpPr/>
          <p:nvPr/>
        </p:nvSpPr>
        <p:spPr>
          <a:xfrm>
            <a:off x="4543838" y="2694025"/>
            <a:ext cx="1058700" cy="273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106"/>
          <p:cNvSpPr/>
          <p:nvPr/>
        </p:nvSpPr>
        <p:spPr>
          <a:xfrm>
            <a:off x="4572572" y="3250225"/>
            <a:ext cx="1058700" cy="273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106"/>
          <p:cNvSpPr txBox="1"/>
          <p:nvPr/>
        </p:nvSpPr>
        <p:spPr>
          <a:xfrm>
            <a:off x="2060750" y="1546150"/>
            <a:ext cx="2483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아이디 찾기: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이름과 전화번호를 입력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7" name="Google Shape;947;p106"/>
          <p:cNvSpPr txBox="1"/>
          <p:nvPr/>
        </p:nvSpPr>
        <p:spPr>
          <a:xfrm>
            <a:off x="6459350" y="1202600"/>
            <a:ext cx="2483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아이디 찾기: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이름과 전화번호, 아이디를 입력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8" name="Google Shape;948;p106"/>
          <p:cNvSpPr/>
          <p:nvPr/>
        </p:nvSpPr>
        <p:spPr>
          <a:xfrm>
            <a:off x="3359150" y="2502325"/>
            <a:ext cx="692400" cy="273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106"/>
          <p:cNvSpPr/>
          <p:nvPr/>
        </p:nvSpPr>
        <p:spPr>
          <a:xfrm>
            <a:off x="7699625" y="2420725"/>
            <a:ext cx="692400" cy="273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106"/>
          <p:cNvSpPr txBox="1"/>
          <p:nvPr/>
        </p:nvSpPr>
        <p:spPr>
          <a:xfrm>
            <a:off x="383752" y="2470234"/>
            <a:ext cx="2483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입력 정보가 일치하면 아이디가 나타남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1" name="Google Shape;951;p106"/>
          <p:cNvSpPr txBox="1"/>
          <p:nvPr/>
        </p:nvSpPr>
        <p:spPr>
          <a:xfrm>
            <a:off x="4572577" y="2388021"/>
            <a:ext cx="2483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입력 정보가 일치하면 비밀번호가 나타남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2" name="Google Shape;952;p106"/>
          <p:cNvSpPr txBox="1"/>
          <p:nvPr/>
        </p:nvSpPr>
        <p:spPr>
          <a:xfrm>
            <a:off x="416800" y="3592575"/>
            <a:ext cx="2737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입력 정보가 일치하지 않을때의 경고 문구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3" name="Google Shape;953;p106"/>
          <p:cNvSpPr txBox="1"/>
          <p:nvPr/>
        </p:nvSpPr>
        <p:spPr>
          <a:xfrm>
            <a:off x="4572575" y="3523525"/>
            <a:ext cx="2737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입력 정보가 일치하지 않을때의 경고 문구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4" name="Google Shape;954;p106"/>
          <p:cNvSpPr txBox="1"/>
          <p:nvPr/>
        </p:nvSpPr>
        <p:spPr>
          <a:xfrm>
            <a:off x="7194700" y="2600113"/>
            <a:ext cx="2483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뒤로:</a:t>
            </a:r>
            <a:br>
              <a:rPr lang="en" sz="8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이 페이지 직전의 페이지로 넘어감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찾기: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해당하는 정보와 일치하는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정보를 출력함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9" name="Google Shape;959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905575"/>
            <a:ext cx="6832625" cy="3863024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107"/>
          <p:cNvSpPr txBox="1"/>
          <p:nvPr/>
        </p:nvSpPr>
        <p:spPr>
          <a:xfrm>
            <a:off x="5192775" y="1171275"/>
            <a:ext cx="375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회원가입 시 필수로 입력해야될 요소 10개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1" name="Google Shape;961;p107"/>
          <p:cNvSpPr txBox="1"/>
          <p:nvPr/>
        </p:nvSpPr>
        <p:spPr>
          <a:xfrm>
            <a:off x="5043475" y="3646500"/>
            <a:ext cx="3817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회원가입 시 선택으로 입력할 요소 2개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2" name="Google Shape;962;p107"/>
          <p:cNvSpPr txBox="1"/>
          <p:nvPr/>
        </p:nvSpPr>
        <p:spPr>
          <a:xfrm>
            <a:off x="5017675" y="4429900"/>
            <a:ext cx="3971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등록 버튼 클릭하여 회원가입 성공 시, ‘회원가입 성공’ 메시지 표시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3" name="Google Shape;963;p107"/>
          <p:cNvSpPr txBox="1"/>
          <p:nvPr/>
        </p:nvSpPr>
        <p:spPr>
          <a:xfrm>
            <a:off x="294050" y="361375"/>
            <a:ext cx="359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회원가입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08"/>
          <p:cNvSpPr txBox="1"/>
          <p:nvPr/>
        </p:nvSpPr>
        <p:spPr>
          <a:xfrm>
            <a:off x="162025" y="361375"/>
            <a:ext cx="49164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3F3F3"/>
                </a:highlight>
              </a:rPr>
              <a:t>전문가 등록 신청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69" name="Google Shape;969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075" y="953625"/>
            <a:ext cx="4228675" cy="3823025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p108"/>
          <p:cNvSpPr/>
          <p:nvPr/>
        </p:nvSpPr>
        <p:spPr>
          <a:xfrm>
            <a:off x="1595900" y="1061500"/>
            <a:ext cx="3290700" cy="646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108"/>
          <p:cNvSpPr/>
          <p:nvPr/>
        </p:nvSpPr>
        <p:spPr>
          <a:xfrm>
            <a:off x="1595900" y="1708000"/>
            <a:ext cx="3290700" cy="478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108"/>
          <p:cNvSpPr/>
          <p:nvPr/>
        </p:nvSpPr>
        <p:spPr>
          <a:xfrm>
            <a:off x="1595900" y="3483675"/>
            <a:ext cx="3290700" cy="1061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108"/>
          <p:cNvSpPr txBox="1"/>
          <p:nvPr/>
        </p:nvSpPr>
        <p:spPr>
          <a:xfrm>
            <a:off x="4913550" y="1486100"/>
            <a:ext cx="36960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/>
              <a:t>각 조건에 해당하는 파일을 업로드</a:t>
            </a:r>
            <a:endParaRPr b="1" sz="1150"/>
          </a:p>
        </p:txBody>
      </p:sp>
      <p:sp>
        <p:nvSpPr>
          <p:cNvPr id="974" name="Google Shape;974;p108"/>
          <p:cNvSpPr txBox="1"/>
          <p:nvPr/>
        </p:nvSpPr>
        <p:spPr>
          <a:xfrm>
            <a:off x="5039750" y="2385750"/>
            <a:ext cx="36960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/>
              <a:t>각 해당하는 입력란에 알맞게 값을 입력</a:t>
            </a:r>
            <a:endParaRPr b="1" sz="1150"/>
          </a:p>
        </p:txBody>
      </p:sp>
      <p:pic>
        <p:nvPicPr>
          <p:cNvPr id="975" name="Google Shape;975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4975" y="2653775"/>
            <a:ext cx="2093325" cy="829900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p108"/>
          <p:cNvSpPr txBox="1"/>
          <p:nvPr/>
        </p:nvSpPr>
        <p:spPr>
          <a:xfrm>
            <a:off x="4913550" y="3828375"/>
            <a:ext cx="36960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/>
              <a:t>개인정보 제공 동의서에 동의해야 다음으로 넘어감</a:t>
            </a:r>
            <a:endParaRPr b="1" sz="1150"/>
          </a:p>
        </p:txBody>
      </p:sp>
      <p:sp>
        <p:nvSpPr>
          <p:cNvPr id="977" name="Google Shape;977;p108"/>
          <p:cNvSpPr/>
          <p:nvPr/>
        </p:nvSpPr>
        <p:spPr>
          <a:xfrm>
            <a:off x="1595900" y="2186550"/>
            <a:ext cx="3290700" cy="121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09"/>
          <p:cNvSpPr txBox="1"/>
          <p:nvPr/>
        </p:nvSpPr>
        <p:spPr>
          <a:xfrm>
            <a:off x="85825" y="361375"/>
            <a:ext cx="49164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3F3F3"/>
                </a:highlight>
              </a:rPr>
              <a:t>전문가 등록 신청 목록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83" name="Google Shape;983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00" y="878177"/>
            <a:ext cx="7091876" cy="247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8799" y="3201200"/>
            <a:ext cx="4685000" cy="1508750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109"/>
          <p:cNvSpPr/>
          <p:nvPr/>
        </p:nvSpPr>
        <p:spPr>
          <a:xfrm>
            <a:off x="1266150" y="3716325"/>
            <a:ext cx="4400400" cy="64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109"/>
          <p:cNvSpPr/>
          <p:nvPr/>
        </p:nvSpPr>
        <p:spPr>
          <a:xfrm>
            <a:off x="697775" y="2015925"/>
            <a:ext cx="6062400" cy="118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109"/>
          <p:cNvSpPr/>
          <p:nvPr/>
        </p:nvSpPr>
        <p:spPr>
          <a:xfrm>
            <a:off x="5949450" y="2301150"/>
            <a:ext cx="752700" cy="372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109"/>
          <p:cNvSpPr txBox="1"/>
          <p:nvPr/>
        </p:nvSpPr>
        <p:spPr>
          <a:xfrm>
            <a:off x="6836375" y="2233350"/>
            <a:ext cx="36516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/>
              <a:t>승인:</a:t>
            </a:r>
            <a:endParaRPr b="1" sz="1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/>
              <a:t>회원의 종류를 전문가로 변경과 </a:t>
            </a:r>
            <a:endParaRPr b="1" sz="1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/>
              <a:t>전문가 목록에 있는 회원의 </a:t>
            </a:r>
            <a:endParaRPr b="1" sz="1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/>
              <a:t>승인 여부를 승인으로 변경한다..</a:t>
            </a:r>
            <a:endParaRPr b="1" sz="1150"/>
          </a:p>
        </p:txBody>
      </p:sp>
      <p:sp>
        <p:nvSpPr>
          <p:cNvPr id="989" name="Google Shape;989;p109"/>
          <p:cNvSpPr txBox="1"/>
          <p:nvPr/>
        </p:nvSpPr>
        <p:spPr>
          <a:xfrm>
            <a:off x="6864275" y="3048825"/>
            <a:ext cx="2834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/>
              <a:t>거절:</a:t>
            </a:r>
            <a:endParaRPr b="1" sz="1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/>
              <a:t>등록 리스트와 전문가 리스트에서 삭제한다.</a:t>
            </a:r>
            <a:endParaRPr b="1" sz="1150"/>
          </a:p>
        </p:txBody>
      </p:sp>
      <p:sp>
        <p:nvSpPr>
          <p:cNvPr id="990" name="Google Shape;990;p109"/>
          <p:cNvSpPr txBox="1"/>
          <p:nvPr/>
        </p:nvSpPr>
        <p:spPr>
          <a:xfrm>
            <a:off x="5214700" y="1698400"/>
            <a:ext cx="36960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/>
              <a:t>전문가 등록을 신청한 회원의 리스트가 나타남</a:t>
            </a:r>
            <a:endParaRPr b="1" sz="1150"/>
          </a:p>
        </p:txBody>
      </p:sp>
      <p:sp>
        <p:nvSpPr>
          <p:cNvPr id="991" name="Google Shape;991;p109"/>
          <p:cNvSpPr txBox="1"/>
          <p:nvPr/>
        </p:nvSpPr>
        <p:spPr>
          <a:xfrm>
            <a:off x="3494975" y="4337950"/>
            <a:ext cx="36960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/>
              <a:t>승인이나 거절을 누르면 리스트에서 제거된다.</a:t>
            </a:r>
            <a:endParaRPr b="1" sz="115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99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85988"/>
            <a:ext cx="8839204" cy="4171526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110"/>
          <p:cNvSpPr txBox="1"/>
          <p:nvPr/>
        </p:nvSpPr>
        <p:spPr>
          <a:xfrm>
            <a:off x="85825" y="361375"/>
            <a:ext cx="49164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3F3F3"/>
                </a:highlight>
              </a:rPr>
              <a:t>자가진단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875" y="335850"/>
            <a:ext cx="6974250" cy="447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950" y="425638"/>
            <a:ext cx="7810100" cy="429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9"/>
          <p:cNvSpPr txBox="1"/>
          <p:nvPr>
            <p:ph type="title"/>
          </p:nvPr>
        </p:nvSpPr>
        <p:spPr>
          <a:xfrm>
            <a:off x="713225" y="445025"/>
            <a:ext cx="777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요구사항 정의 - 마이페이지 (회원/전문가)</a:t>
            </a:r>
            <a:endParaRPr/>
          </a:p>
        </p:txBody>
      </p:sp>
      <p:sp>
        <p:nvSpPr>
          <p:cNvPr id="524" name="Google Shape;524;p59"/>
          <p:cNvSpPr txBox="1"/>
          <p:nvPr/>
        </p:nvSpPr>
        <p:spPr>
          <a:xfrm>
            <a:off x="222963" y="941525"/>
            <a:ext cx="54534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rgbClr val="F7F7F8"/>
                </a:highlight>
              </a:rPr>
              <a:t> </a:t>
            </a:r>
            <a:endParaRPr sz="1100">
              <a:solidFill>
                <a:srgbClr val="222222"/>
              </a:solidFill>
              <a:highlight>
                <a:srgbClr val="F7F7F8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highlight>
                <a:srgbClr val="F7F7F8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b="1" lang="en" sz="1200">
                <a:solidFill>
                  <a:srgbClr val="222222"/>
                </a:solidFill>
                <a:highlight>
                  <a:schemeClr val="lt1"/>
                </a:highlight>
              </a:rPr>
              <a:t>전문가 등록 신청	(방법은 6p참조)</a:t>
            </a:r>
            <a:endParaRPr b="1" sz="12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b="1" lang="en" sz="1200">
                <a:solidFill>
                  <a:srgbClr val="222222"/>
                </a:solidFill>
                <a:highlight>
                  <a:schemeClr val="lt1"/>
                </a:highlight>
              </a:rPr>
              <a:t>본인이 작성한 커뮤니티 게시글 / 문의글 / 리뷰 목록 조회</a:t>
            </a:r>
            <a:endParaRPr b="1" sz="12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b="1" lang="en" sz="1200">
                <a:solidFill>
                  <a:srgbClr val="222222"/>
                </a:solidFill>
                <a:highlight>
                  <a:schemeClr val="lt1"/>
                </a:highlight>
              </a:rPr>
              <a:t>주문리스트 : (7p 참조)</a:t>
            </a:r>
            <a:endParaRPr b="1" sz="12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b="1" lang="en" sz="1200">
                <a:solidFill>
                  <a:srgbClr val="222222"/>
                </a:solidFill>
                <a:highlight>
                  <a:schemeClr val="lt1"/>
                </a:highlight>
              </a:rPr>
              <a:t>자가진단 기록 확인</a:t>
            </a:r>
            <a:endParaRPr b="1" sz="12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-"/>
            </a:pPr>
            <a:r>
              <a:rPr lang="en" sz="1100">
                <a:solidFill>
                  <a:srgbClr val="222222"/>
                </a:solidFill>
                <a:highlight>
                  <a:schemeClr val="lt1"/>
                </a:highlight>
              </a:rPr>
              <a:t>자가진단 제목, 점수</a:t>
            </a:r>
            <a:endParaRPr sz="11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-"/>
            </a:pPr>
            <a:r>
              <a:rPr lang="en" sz="1100">
                <a:solidFill>
                  <a:srgbClr val="222222"/>
                </a:solidFill>
                <a:highlight>
                  <a:schemeClr val="lt1"/>
                </a:highlight>
              </a:rPr>
              <a:t>기간 별 변경 추이 등 확인</a:t>
            </a:r>
            <a:endParaRPr sz="1100">
              <a:solidFill>
                <a:srgbClr val="222222"/>
              </a:solidFill>
              <a:highlight>
                <a:schemeClr val="lt1"/>
              </a:highlight>
            </a:endParaRPr>
          </a:p>
        </p:txBody>
      </p:sp>
      <p:sp>
        <p:nvSpPr>
          <p:cNvPr id="525" name="Google Shape;525;p59"/>
          <p:cNvSpPr txBox="1"/>
          <p:nvPr/>
        </p:nvSpPr>
        <p:spPr>
          <a:xfrm>
            <a:off x="222963" y="2602625"/>
            <a:ext cx="4332300" cy="1108200"/>
          </a:xfrm>
          <a:prstGeom prst="rect">
            <a:avLst/>
          </a:prstGeom>
          <a:solidFill>
            <a:srgbClr val="F5F2E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lang="en" sz="1200">
                <a:solidFill>
                  <a:srgbClr val="222222"/>
                </a:solidFill>
              </a:rPr>
              <a:t>본인 작성 댓글 목록 조회 가능</a:t>
            </a:r>
            <a:endParaRPr sz="1200">
              <a:solidFill>
                <a:srgbClr val="2222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lang="en" sz="1200">
                <a:solidFill>
                  <a:srgbClr val="222222"/>
                </a:solidFill>
              </a:rPr>
              <a:t>전문가 인증 후 </a:t>
            </a:r>
            <a:endParaRPr sz="1200">
              <a:solidFill>
                <a:srgbClr val="22222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22222"/>
                </a:solidFill>
              </a:rPr>
              <a:t>댓글 작성</a:t>
            </a:r>
            <a:r>
              <a:rPr lang="en" sz="1200">
                <a:solidFill>
                  <a:srgbClr val="222222"/>
                </a:solidFill>
              </a:rPr>
              <a:t> 시 전문가 닉네임(OOO전문가)에 </a:t>
            </a:r>
            <a:endParaRPr sz="1200">
              <a:solidFill>
                <a:srgbClr val="22222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</a:rPr>
              <a:t>활성화된 링크를 통해</a:t>
            </a:r>
            <a:endParaRPr sz="12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</a:rPr>
              <a:t>	전문가의 프로필을 조회만 할 수 있음</a:t>
            </a:r>
            <a:endParaRPr sz="1200">
              <a:solidFill>
                <a:srgbClr val="222222"/>
              </a:solidFill>
            </a:endParaRPr>
          </a:p>
        </p:txBody>
      </p:sp>
      <p:sp>
        <p:nvSpPr>
          <p:cNvPr id="526" name="Google Shape;526;p59"/>
          <p:cNvSpPr txBox="1"/>
          <p:nvPr/>
        </p:nvSpPr>
        <p:spPr>
          <a:xfrm>
            <a:off x="264513" y="3829200"/>
            <a:ext cx="756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lang="en" sz="1200">
                <a:solidFill>
                  <a:srgbClr val="222222"/>
                </a:solidFill>
              </a:rPr>
              <a:t>사진, 이름, 경력, 의원 정보를 인증받은 전문가가 작성, 수정 가능</a:t>
            </a:r>
            <a:endParaRPr sz="1200">
              <a:solidFill>
                <a:srgbClr val="2222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lang="en" sz="1200">
                <a:solidFill>
                  <a:srgbClr val="222222"/>
                </a:solidFill>
              </a:rPr>
              <a:t>학력, 자격증정보 수정 원할 시 관리자 인증 필요(문의게시판 이용)</a:t>
            </a:r>
            <a:endParaRPr sz="12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2" name="Google Shape;1012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5412" y="294925"/>
            <a:ext cx="5073176" cy="4553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114"/>
          <p:cNvPicPr preferRelativeResize="0"/>
          <p:nvPr/>
        </p:nvPicPr>
        <p:blipFill rotWithShape="1">
          <a:blip r:embed="rId3">
            <a:alphaModFix/>
          </a:blip>
          <a:srcRect b="0" l="7023" r="9161" t="0"/>
          <a:stretch/>
        </p:blipFill>
        <p:spPr>
          <a:xfrm>
            <a:off x="1238050" y="898925"/>
            <a:ext cx="6735400" cy="3903826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114"/>
          <p:cNvSpPr txBox="1"/>
          <p:nvPr/>
        </p:nvSpPr>
        <p:spPr>
          <a:xfrm>
            <a:off x="294050" y="361375"/>
            <a:ext cx="359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커뮤니티글 전체목록조회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100" y="896525"/>
            <a:ext cx="8038650" cy="39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115"/>
          <p:cNvSpPr txBox="1"/>
          <p:nvPr/>
        </p:nvSpPr>
        <p:spPr>
          <a:xfrm>
            <a:off x="294050" y="361375"/>
            <a:ext cx="359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커뮤니티글 등록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116"/>
          <p:cNvPicPr preferRelativeResize="0"/>
          <p:nvPr/>
        </p:nvPicPr>
        <p:blipFill rotWithShape="1">
          <a:blip r:embed="rId3">
            <a:alphaModFix/>
          </a:blip>
          <a:srcRect b="0" l="0" r="0" t="15697"/>
          <a:stretch/>
        </p:blipFill>
        <p:spPr>
          <a:xfrm>
            <a:off x="152400" y="978950"/>
            <a:ext cx="8839201" cy="36201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116"/>
          <p:cNvSpPr txBox="1"/>
          <p:nvPr/>
        </p:nvSpPr>
        <p:spPr>
          <a:xfrm>
            <a:off x="294050" y="361375"/>
            <a:ext cx="359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커뮤니티글 상세조회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1" name="Google Shape;1031;p116"/>
          <p:cNvSpPr txBox="1"/>
          <p:nvPr/>
        </p:nvSpPr>
        <p:spPr>
          <a:xfrm>
            <a:off x="6841425" y="406250"/>
            <a:ext cx="211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커뮤니티글 삭제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Google Shape;1036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675" y="816150"/>
            <a:ext cx="8089077" cy="39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117"/>
          <p:cNvSpPr txBox="1"/>
          <p:nvPr/>
        </p:nvSpPr>
        <p:spPr>
          <a:xfrm>
            <a:off x="294050" y="361375"/>
            <a:ext cx="359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커뮤니티글 수정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249" y="792025"/>
            <a:ext cx="6673825" cy="39510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118"/>
          <p:cNvSpPr txBox="1"/>
          <p:nvPr/>
        </p:nvSpPr>
        <p:spPr>
          <a:xfrm>
            <a:off x="294050" y="361375"/>
            <a:ext cx="359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커뮤니티글 댓글 등록/조회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Google Shape;1048;p119"/>
          <p:cNvPicPr preferRelativeResize="0"/>
          <p:nvPr/>
        </p:nvPicPr>
        <p:blipFill rotWithShape="1">
          <a:blip r:embed="rId3">
            <a:alphaModFix/>
          </a:blip>
          <a:srcRect b="0" l="0" r="0" t="15690"/>
          <a:stretch/>
        </p:blipFill>
        <p:spPr>
          <a:xfrm>
            <a:off x="152400" y="820524"/>
            <a:ext cx="8839200" cy="359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7450" y="3478250"/>
            <a:ext cx="3589351" cy="11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7950" y="3637200"/>
            <a:ext cx="1896375" cy="2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119"/>
          <p:cNvSpPr txBox="1"/>
          <p:nvPr/>
        </p:nvSpPr>
        <p:spPr>
          <a:xfrm>
            <a:off x="294050" y="361375"/>
            <a:ext cx="359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커뮤니티글 댓글 수정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Google Shape;1056;p120"/>
          <p:cNvPicPr preferRelativeResize="0"/>
          <p:nvPr/>
        </p:nvPicPr>
        <p:blipFill rotWithShape="1">
          <a:blip r:embed="rId3">
            <a:alphaModFix/>
          </a:blip>
          <a:srcRect b="0" l="18115" r="19803" t="14133"/>
          <a:stretch/>
        </p:blipFill>
        <p:spPr>
          <a:xfrm>
            <a:off x="1620650" y="874275"/>
            <a:ext cx="5854349" cy="3901349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120"/>
          <p:cNvSpPr txBox="1"/>
          <p:nvPr/>
        </p:nvSpPr>
        <p:spPr>
          <a:xfrm>
            <a:off x="294050" y="361375"/>
            <a:ext cx="359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커뮤니티글 댓글 삭제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121"/>
          <p:cNvPicPr preferRelativeResize="0"/>
          <p:nvPr/>
        </p:nvPicPr>
        <p:blipFill rotWithShape="1">
          <a:blip r:embed="rId3">
            <a:alphaModFix/>
          </a:blip>
          <a:srcRect b="7655" l="-2051" r="23143" t="0"/>
          <a:stretch/>
        </p:blipFill>
        <p:spPr>
          <a:xfrm>
            <a:off x="966975" y="854525"/>
            <a:ext cx="7120598" cy="388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121"/>
          <p:cNvSpPr txBox="1"/>
          <p:nvPr/>
        </p:nvSpPr>
        <p:spPr>
          <a:xfrm>
            <a:off x="294050" y="361375"/>
            <a:ext cx="359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문의게시판 전체목록조회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Google Shape;1068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175" y="880025"/>
            <a:ext cx="8093899" cy="38004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122"/>
          <p:cNvSpPr txBox="1"/>
          <p:nvPr/>
        </p:nvSpPr>
        <p:spPr>
          <a:xfrm>
            <a:off x="294050" y="361375"/>
            <a:ext cx="359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문의게시판 전체목록조회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0"/>
          <p:cNvSpPr txBox="1"/>
          <p:nvPr>
            <p:ph type="title"/>
          </p:nvPr>
        </p:nvSpPr>
        <p:spPr>
          <a:xfrm>
            <a:off x="484625" y="445025"/>
            <a:ext cx="829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요구사항 정의 - 이용자 관리 (관리자)</a:t>
            </a:r>
            <a:endParaRPr/>
          </a:p>
        </p:txBody>
      </p:sp>
      <p:sp>
        <p:nvSpPr>
          <p:cNvPr id="532" name="Google Shape;532;p60"/>
          <p:cNvSpPr txBox="1"/>
          <p:nvPr/>
        </p:nvSpPr>
        <p:spPr>
          <a:xfrm>
            <a:off x="391148" y="2491900"/>
            <a:ext cx="4167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solidFill>
                  <a:srgbClr val="222222"/>
                </a:solidFill>
              </a:rPr>
              <a:t>주문 관리</a:t>
            </a:r>
            <a:endParaRPr b="1" sz="1500"/>
          </a:p>
        </p:txBody>
      </p:sp>
      <p:sp>
        <p:nvSpPr>
          <p:cNvPr id="533" name="Google Shape;533;p60"/>
          <p:cNvSpPr txBox="1"/>
          <p:nvPr/>
        </p:nvSpPr>
        <p:spPr>
          <a:xfrm>
            <a:off x="470997" y="2870900"/>
            <a:ext cx="7867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전체</a:t>
            </a: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</a:rPr>
              <a:t> 주문내역 조회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 가능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이용자가 문의게시판을 통해 취소 및 반품 문의를 </a:t>
            </a: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</a:rPr>
              <a:t>“주문번호와 함께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” 올림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관리자가 해당 주문번호에 맞는 </a:t>
            </a: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</a:rPr>
              <a:t>주문내역을 검색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할 수 있으며,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이용자가 문의한 사항에 대해 </a:t>
            </a: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</a:rPr>
              <a:t>처리현황을 변경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시킬 수 있음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관리자는 주문내역 상세조회 페이지를 통해 </a:t>
            </a: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</a:rPr>
              <a:t>송장번호를 직접 등록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 할 수 있음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534" name="Google Shape;534;p60"/>
          <p:cNvSpPr txBox="1"/>
          <p:nvPr/>
        </p:nvSpPr>
        <p:spPr>
          <a:xfrm>
            <a:off x="394075" y="1260325"/>
            <a:ext cx="4772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solidFill>
                  <a:srgbClr val="222222"/>
                </a:solidFill>
              </a:rPr>
              <a:t>이용자 관리 </a:t>
            </a:r>
            <a:r>
              <a:rPr b="1" lang="en" sz="1500"/>
              <a:t>페이지</a:t>
            </a:r>
            <a:endParaRPr b="1" sz="1500"/>
          </a:p>
        </p:txBody>
      </p:sp>
      <p:sp>
        <p:nvSpPr>
          <p:cNvPr id="535" name="Google Shape;535;p60"/>
          <p:cNvSpPr txBox="1"/>
          <p:nvPr/>
        </p:nvSpPr>
        <p:spPr>
          <a:xfrm>
            <a:off x="467350" y="1675825"/>
            <a:ext cx="929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" sz="1200">
                <a:solidFill>
                  <a:schemeClr val="dk1"/>
                </a:solidFill>
              </a:rPr>
              <a:t>전문가 인증 관리 페이지 설명 -&gt; 8번 슬라이드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" sz="1200">
                <a:solidFill>
                  <a:schemeClr val="dk1"/>
                </a:solidFill>
              </a:rPr>
              <a:t>답변대기중인 문의글</a:t>
            </a:r>
            <a:r>
              <a:rPr lang="en" sz="1200">
                <a:solidFill>
                  <a:schemeClr val="dk1"/>
                </a:solidFill>
              </a:rPr>
              <a:t>: 관리자는 </a:t>
            </a:r>
            <a:r>
              <a:rPr b="1" lang="en" sz="1200">
                <a:solidFill>
                  <a:schemeClr val="dk1"/>
                </a:solidFill>
              </a:rPr>
              <a:t>답변처리현황이 ‘답변대기’인 문의글만 모아</a:t>
            </a:r>
            <a:r>
              <a:rPr lang="en" sz="1200">
                <a:solidFill>
                  <a:schemeClr val="dk1"/>
                </a:solidFill>
              </a:rPr>
              <a:t> 조회할 수 있음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123"/>
          <p:cNvPicPr preferRelativeResize="0"/>
          <p:nvPr/>
        </p:nvPicPr>
        <p:blipFill rotWithShape="1">
          <a:blip r:embed="rId3">
            <a:alphaModFix/>
          </a:blip>
          <a:srcRect b="0" l="0" r="11762" t="0"/>
          <a:stretch/>
        </p:blipFill>
        <p:spPr>
          <a:xfrm>
            <a:off x="856900" y="927224"/>
            <a:ext cx="7291925" cy="386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123"/>
          <p:cNvSpPr txBox="1"/>
          <p:nvPr/>
        </p:nvSpPr>
        <p:spPr>
          <a:xfrm>
            <a:off x="294050" y="361375"/>
            <a:ext cx="849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내가 작성한 문의글 목록 조회</a:t>
            </a: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 - 마이페이지의 사이드메뉴 통해 접속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" name="Google Shape;1080;p124"/>
          <p:cNvPicPr preferRelativeResize="0"/>
          <p:nvPr/>
        </p:nvPicPr>
        <p:blipFill rotWithShape="1">
          <a:blip r:embed="rId3">
            <a:alphaModFix/>
          </a:blip>
          <a:srcRect b="0" l="0" r="11964" t="0"/>
          <a:stretch/>
        </p:blipFill>
        <p:spPr>
          <a:xfrm>
            <a:off x="986025" y="942899"/>
            <a:ext cx="7101977" cy="377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124"/>
          <p:cNvSpPr txBox="1"/>
          <p:nvPr/>
        </p:nvSpPr>
        <p:spPr>
          <a:xfrm>
            <a:off x="294050" y="361375"/>
            <a:ext cx="858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답변대기중인 문의글 목록조회 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관리자 로그인 시, [이용자관리]의 사이드메뉴 통해 접속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6" name="Google Shape;1086;p125"/>
          <p:cNvPicPr preferRelativeResize="0"/>
          <p:nvPr/>
        </p:nvPicPr>
        <p:blipFill rotWithShape="1">
          <a:blip r:embed="rId3">
            <a:alphaModFix/>
          </a:blip>
          <a:srcRect b="0" l="0" r="24516" t="0"/>
          <a:stretch/>
        </p:blipFill>
        <p:spPr>
          <a:xfrm>
            <a:off x="1299700" y="769288"/>
            <a:ext cx="6672049" cy="4062124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125"/>
          <p:cNvSpPr txBox="1"/>
          <p:nvPr/>
        </p:nvSpPr>
        <p:spPr>
          <a:xfrm>
            <a:off x="294050" y="361375"/>
            <a:ext cx="359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문의글 상세조회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126"/>
          <p:cNvPicPr preferRelativeResize="0"/>
          <p:nvPr/>
        </p:nvPicPr>
        <p:blipFill rotWithShape="1">
          <a:blip r:embed="rId3">
            <a:alphaModFix/>
          </a:blip>
          <a:srcRect b="0" l="0" r="25334" t="0"/>
          <a:stretch/>
        </p:blipFill>
        <p:spPr>
          <a:xfrm>
            <a:off x="1304100" y="763050"/>
            <a:ext cx="6599702" cy="404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126"/>
          <p:cNvSpPr txBox="1"/>
          <p:nvPr/>
        </p:nvSpPr>
        <p:spPr>
          <a:xfrm>
            <a:off x="294050" y="361375"/>
            <a:ext cx="359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문의글 상세조회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8" name="Google Shape;1098;p127"/>
          <p:cNvPicPr preferRelativeResize="0"/>
          <p:nvPr/>
        </p:nvPicPr>
        <p:blipFill rotWithShape="1">
          <a:blip r:embed="rId3">
            <a:alphaModFix/>
          </a:blip>
          <a:srcRect b="35010" l="0" r="44775" t="0"/>
          <a:stretch/>
        </p:blipFill>
        <p:spPr>
          <a:xfrm>
            <a:off x="1171475" y="709350"/>
            <a:ext cx="6874801" cy="370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3" name="Google Shape;1103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850" y="697350"/>
            <a:ext cx="8336298" cy="383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8" name="Google Shape;1108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000" y="851325"/>
            <a:ext cx="7539150" cy="3978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129"/>
          <p:cNvSpPr txBox="1"/>
          <p:nvPr/>
        </p:nvSpPr>
        <p:spPr>
          <a:xfrm>
            <a:off x="294050" y="361375"/>
            <a:ext cx="359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문의글 등록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4" name="Google Shape;1114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550" y="1273975"/>
            <a:ext cx="8839201" cy="2315188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130"/>
          <p:cNvSpPr txBox="1"/>
          <p:nvPr/>
        </p:nvSpPr>
        <p:spPr>
          <a:xfrm>
            <a:off x="294050" y="361375"/>
            <a:ext cx="359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문의글 등록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0" name="Google Shape;1120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075" y="664812"/>
            <a:ext cx="7407701" cy="381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131"/>
          <p:cNvSpPr txBox="1"/>
          <p:nvPr/>
        </p:nvSpPr>
        <p:spPr>
          <a:xfrm>
            <a:off x="294050" y="361375"/>
            <a:ext cx="359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문의글 등록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" name="Google Shape;1126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8275" y="836475"/>
            <a:ext cx="6984474" cy="397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132"/>
          <p:cNvSpPr txBox="1"/>
          <p:nvPr/>
        </p:nvSpPr>
        <p:spPr>
          <a:xfrm>
            <a:off x="294050" y="361375"/>
            <a:ext cx="359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문의글 등록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1"/>
          <p:cNvSpPr txBox="1"/>
          <p:nvPr>
            <p:ph type="title"/>
          </p:nvPr>
        </p:nvSpPr>
        <p:spPr>
          <a:xfrm>
            <a:off x="713225" y="445025"/>
            <a:ext cx="602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요구사항 정의 - 전문가 인증 관리</a:t>
            </a:r>
            <a:endParaRPr/>
          </a:p>
        </p:txBody>
      </p:sp>
      <p:sp>
        <p:nvSpPr>
          <p:cNvPr id="541" name="Google Shape;541;p61"/>
          <p:cNvSpPr txBox="1"/>
          <p:nvPr/>
        </p:nvSpPr>
        <p:spPr>
          <a:xfrm>
            <a:off x="235575" y="1307275"/>
            <a:ext cx="4772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solidFill>
                  <a:srgbClr val="222222"/>
                </a:solidFill>
              </a:rPr>
              <a:t>회원 → 전문가 인증 신청</a:t>
            </a:r>
            <a:endParaRPr b="1" sz="1500"/>
          </a:p>
        </p:txBody>
      </p:sp>
      <p:sp>
        <p:nvSpPr>
          <p:cNvPr id="542" name="Google Shape;542;p61"/>
          <p:cNvSpPr txBox="1"/>
          <p:nvPr/>
        </p:nvSpPr>
        <p:spPr>
          <a:xfrm>
            <a:off x="464175" y="1627450"/>
            <a:ext cx="51057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-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전문분야 자격을 인정 받을 수 있는 </a:t>
            </a: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서류 및 사진 등록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인증 질문 :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-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1. 정신건강 분야 활동을 위해 관련 업무 경력을 증빙 할 수 있는 아래의 서류 중 1개를 제출해주세요.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(↓ex의 서류 등)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-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2. 인증해주세요(PDF/사진 파일 등록)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-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자격증, 졸업장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		3. 전문가 등록 시 프로필에 나타날 프로필 사진과 인삿말,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위 인증 받을 학력,  입력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		4. 정보활용 동의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-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인증 자격 범위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ex.  석/박사 학위증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ex. 정신과 의사 면허증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3" name="Google Shape;543;p61"/>
          <p:cNvSpPr txBox="1"/>
          <p:nvPr/>
        </p:nvSpPr>
        <p:spPr>
          <a:xfrm>
            <a:off x="5176400" y="1307275"/>
            <a:ext cx="331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solidFill>
                  <a:srgbClr val="222222"/>
                </a:solidFill>
              </a:rPr>
              <a:t>관리자  →  전문가 인증 승인</a:t>
            </a:r>
            <a:endParaRPr b="1" sz="1500"/>
          </a:p>
        </p:txBody>
      </p:sp>
      <p:sp>
        <p:nvSpPr>
          <p:cNvPr id="544" name="Google Shape;544;p61"/>
          <p:cNvSpPr txBox="1"/>
          <p:nvPr/>
        </p:nvSpPr>
        <p:spPr>
          <a:xfrm>
            <a:off x="5340975" y="1627450"/>
            <a:ext cx="4253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-"/>
            </a:pPr>
            <a:r>
              <a:rPr lang="en" sz="1100">
                <a:solidFill>
                  <a:srgbClr val="333333"/>
                </a:solidFill>
              </a:rPr>
              <a:t>관리자 마이페이지에 전문가 전환을 요청한 </a:t>
            </a:r>
            <a:br>
              <a:rPr lang="en" sz="1100">
                <a:solidFill>
                  <a:srgbClr val="333333"/>
                </a:solidFill>
              </a:rPr>
            </a:br>
            <a:r>
              <a:rPr lang="en" sz="1100">
                <a:solidFill>
                  <a:srgbClr val="333333"/>
                </a:solidFill>
              </a:rPr>
              <a:t>회원의 리스트를 보여주고, </a:t>
            </a:r>
            <a:endParaRPr sz="1100">
              <a:solidFill>
                <a:srgbClr val="333333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-"/>
            </a:pPr>
            <a:r>
              <a:rPr lang="en" sz="1100">
                <a:solidFill>
                  <a:srgbClr val="222222"/>
                </a:solidFill>
              </a:rPr>
              <a:t>리스트에서 회원이 제출한 사진 확인 가능</a:t>
            </a:r>
            <a:endParaRPr sz="1100">
              <a:solidFill>
                <a:srgbClr val="22222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-"/>
            </a:pPr>
            <a:r>
              <a:rPr lang="en" sz="1100">
                <a:solidFill>
                  <a:srgbClr val="222222"/>
                </a:solidFill>
              </a:rPr>
              <a:t>사진 확인 후 [승인] 처리</a:t>
            </a:r>
            <a:endParaRPr sz="10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-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승인 처리 후 이메일로 승인 여부 전송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-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반려 시 이메일로 사유 전송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lang="en" sz="1200">
                <a:solidFill>
                  <a:srgbClr val="222222"/>
                </a:solidFill>
              </a:rPr>
              <a:t>전문가 인증은</a:t>
            </a:r>
            <a:r>
              <a:rPr b="1" lang="en" sz="1200">
                <a:solidFill>
                  <a:srgbClr val="222222"/>
                </a:solidFill>
              </a:rPr>
              <a:t>  승인/거절</a:t>
            </a:r>
            <a:r>
              <a:rPr lang="en" sz="1200">
                <a:solidFill>
                  <a:srgbClr val="222222"/>
                </a:solidFill>
              </a:rPr>
              <a:t>로 분류</a:t>
            </a:r>
            <a:endParaRPr sz="12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2" name="Google Shape;1132;p133"/>
          <p:cNvPicPr preferRelativeResize="0"/>
          <p:nvPr/>
        </p:nvPicPr>
        <p:blipFill rotWithShape="1">
          <a:blip r:embed="rId3">
            <a:alphaModFix/>
          </a:blip>
          <a:srcRect b="0" l="0" r="11832" t="3883"/>
          <a:stretch/>
        </p:blipFill>
        <p:spPr>
          <a:xfrm>
            <a:off x="691250" y="810125"/>
            <a:ext cx="7793600" cy="39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Google Shape;1133;p133"/>
          <p:cNvSpPr txBox="1"/>
          <p:nvPr/>
        </p:nvSpPr>
        <p:spPr>
          <a:xfrm>
            <a:off x="294050" y="361375"/>
            <a:ext cx="359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문의글 수정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8" name="Google Shape;1138;p134"/>
          <p:cNvPicPr preferRelativeResize="0"/>
          <p:nvPr/>
        </p:nvPicPr>
        <p:blipFill rotWithShape="1">
          <a:blip r:embed="rId3">
            <a:alphaModFix/>
          </a:blip>
          <a:srcRect b="0" l="0" r="12172" t="12026"/>
          <a:stretch/>
        </p:blipFill>
        <p:spPr>
          <a:xfrm>
            <a:off x="429800" y="954800"/>
            <a:ext cx="7763451" cy="365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2325" y="3000150"/>
            <a:ext cx="3506400" cy="12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134"/>
          <p:cNvSpPr txBox="1"/>
          <p:nvPr/>
        </p:nvSpPr>
        <p:spPr>
          <a:xfrm>
            <a:off x="294050" y="361375"/>
            <a:ext cx="359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문의글 삭제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5" name="Google Shape;1145;p135"/>
          <p:cNvPicPr preferRelativeResize="0"/>
          <p:nvPr/>
        </p:nvPicPr>
        <p:blipFill rotWithShape="1">
          <a:blip r:embed="rId3">
            <a:alphaModFix/>
          </a:blip>
          <a:srcRect b="0" l="7803" r="10657" t="0"/>
          <a:stretch/>
        </p:blipFill>
        <p:spPr>
          <a:xfrm>
            <a:off x="1210075" y="816500"/>
            <a:ext cx="6675100" cy="397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135"/>
          <p:cNvSpPr txBox="1"/>
          <p:nvPr/>
        </p:nvSpPr>
        <p:spPr>
          <a:xfrm>
            <a:off x="294050" y="361375"/>
            <a:ext cx="359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공지사항 전체목록조회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1" name="Google Shape;1151;p136"/>
          <p:cNvPicPr preferRelativeResize="0"/>
          <p:nvPr/>
        </p:nvPicPr>
        <p:blipFill rotWithShape="1">
          <a:blip r:embed="rId3">
            <a:alphaModFix/>
          </a:blip>
          <a:srcRect b="0" l="0" r="18719" t="0"/>
          <a:stretch/>
        </p:blipFill>
        <p:spPr>
          <a:xfrm>
            <a:off x="1171425" y="718650"/>
            <a:ext cx="7064026" cy="4080674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136"/>
          <p:cNvSpPr txBox="1"/>
          <p:nvPr/>
        </p:nvSpPr>
        <p:spPr>
          <a:xfrm>
            <a:off x="217850" y="285175"/>
            <a:ext cx="359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공지사항 등록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" name="Google Shape;1157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825" y="999175"/>
            <a:ext cx="7695473" cy="36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7225" y="1703400"/>
            <a:ext cx="3208625" cy="122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Google Shape;1159;p137"/>
          <p:cNvSpPr txBox="1"/>
          <p:nvPr/>
        </p:nvSpPr>
        <p:spPr>
          <a:xfrm>
            <a:off x="294050" y="361375"/>
            <a:ext cx="359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공지사항 상세조회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0" name="Google Shape;1160;p137"/>
          <p:cNvSpPr txBox="1"/>
          <p:nvPr/>
        </p:nvSpPr>
        <p:spPr>
          <a:xfrm>
            <a:off x="7019050" y="2930975"/>
            <a:ext cx="183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공지사항 삭제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5" name="Google Shape;1165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525" y="810125"/>
            <a:ext cx="8208677" cy="398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138"/>
          <p:cNvSpPr txBox="1"/>
          <p:nvPr/>
        </p:nvSpPr>
        <p:spPr>
          <a:xfrm>
            <a:off x="294050" y="361375"/>
            <a:ext cx="359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공지사항 수정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1" name="Google Shape;1171;p139"/>
          <p:cNvPicPr preferRelativeResize="0"/>
          <p:nvPr/>
        </p:nvPicPr>
        <p:blipFill rotWithShape="1">
          <a:blip r:embed="rId3">
            <a:alphaModFix/>
          </a:blip>
          <a:srcRect b="0" l="8128" r="8842" t="0"/>
          <a:stretch/>
        </p:blipFill>
        <p:spPr>
          <a:xfrm>
            <a:off x="1374550" y="858150"/>
            <a:ext cx="6723324" cy="3933849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p139"/>
          <p:cNvSpPr txBox="1"/>
          <p:nvPr/>
        </p:nvSpPr>
        <p:spPr>
          <a:xfrm>
            <a:off x="294050" y="361375"/>
            <a:ext cx="359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이벤트글 전체목록조회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" name="Google Shape;1177;p140"/>
          <p:cNvPicPr preferRelativeResize="0"/>
          <p:nvPr/>
        </p:nvPicPr>
        <p:blipFill rotWithShape="1">
          <a:blip r:embed="rId3">
            <a:alphaModFix/>
          </a:blip>
          <a:srcRect b="0" l="19652" r="19840" t="0"/>
          <a:stretch/>
        </p:blipFill>
        <p:spPr>
          <a:xfrm>
            <a:off x="2193500" y="866850"/>
            <a:ext cx="4835974" cy="3882951"/>
          </a:xfrm>
          <a:prstGeom prst="rect">
            <a:avLst/>
          </a:prstGeom>
          <a:noFill/>
          <a:ln>
            <a:noFill/>
          </a:ln>
        </p:spPr>
      </p:pic>
      <p:sp>
        <p:nvSpPr>
          <p:cNvPr id="1178" name="Google Shape;1178;p140"/>
          <p:cNvSpPr txBox="1"/>
          <p:nvPr/>
        </p:nvSpPr>
        <p:spPr>
          <a:xfrm>
            <a:off x="294050" y="361375"/>
            <a:ext cx="359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이벤트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글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상세조회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3" name="Google Shape;1183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900" y="999250"/>
            <a:ext cx="7485552" cy="363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184" name="Google Shape;1184;p141"/>
          <p:cNvSpPr txBox="1"/>
          <p:nvPr/>
        </p:nvSpPr>
        <p:spPr>
          <a:xfrm>
            <a:off x="294050" y="361375"/>
            <a:ext cx="359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이벤트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글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수정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9" name="Google Shape;1189;p142"/>
          <p:cNvPicPr preferRelativeResize="0"/>
          <p:nvPr/>
        </p:nvPicPr>
        <p:blipFill rotWithShape="1">
          <a:blip r:embed="rId3">
            <a:alphaModFix/>
          </a:blip>
          <a:srcRect b="0" l="11653" r="14024" t="0"/>
          <a:stretch/>
        </p:blipFill>
        <p:spPr>
          <a:xfrm>
            <a:off x="1525825" y="833525"/>
            <a:ext cx="6017825" cy="39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142"/>
          <p:cNvSpPr txBox="1"/>
          <p:nvPr/>
        </p:nvSpPr>
        <p:spPr>
          <a:xfrm>
            <a:off x="294050" y="361375"/>
            <a:ext cx="359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이벤트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글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삭제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2"/>
          <p:cNvSpPr txBox="1"/>
          <p:nvPr>
            <p:ph type="title"/>
          </p:nvPr>
        </p:nvSpPr>
        <p:spPr>
          <a:xfrm>
            <a:off x="713225" y="445025"/>
            <a:ext cx="700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요구사항 정의 - 주문내역 전체 조회</a:t>
            </a:r>
            <a:endParaRPr/>
          </a:p>
        </p:txBody>
      </p:sp>
      <p:sp>
        <p:nvSpPr>
          <p:cNvPr id="550" name="Google Shape;550;p62"/>
          <p:cNvSpPr txBox="1"/>
          <p:nvPr/>
        </p:nvSpPr>
        <p:spPr>
          <a:xfrm>
            <a:off x="382150" y="1931075"/>
            <a:ext cx="8617800" cy="15393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-"/>
            </a:pPr>
            <a:r>
              <a:rPr lang="en" sz="1100">
                <a:solidFill>
                  <a:srgbClr val="222222"/>
                </a:solidFill>
                <a:highlight>
                  <a:schemeClr val="lt1"/>
                </a:highlight>
              </a:rPr>
              <a:t>회원은 </a:t>
            </a:r>
            <a:r>
              <a:rPr lang="en" sz="1100">
                <a:solidFill>
                  <a:srgbClr val="222222"/>
                </a:solidFill>
                <a:highlight>
                  <a:schemeClr val="lt1"/>
                </a:highlight>
              </a:rPr>
              <a:t>마이페이지를 통해서 주문내역 전체조회 이동</a:t>
            </a:r>
            <a:endParaRPr sz="11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-"/>
            </a:pPr>
            <a:r>
              <a:rPr b="1" lang="en" sz="1100">
                <a:solidFill>
                  <a:srgbClr val="222222"/>
                </a:solidFill>
                <a:highlight>
                  <a:schemeClr val="lt1"/>
                </a:highlight>
              </a:rPr>
              <a:t>주문번호</a:t>
            </a:r>
            <a:r>
              <a:rPr lang="en" sz="1100">
                <a:solidFill>
                  <a:srgbClr val="222222"/>
                </a:solidFill>
                <a:highlight>
                  <a:schemeClr val="lt1"/>
                </a:highlight>
              </a:rPr>
              <a:t>를 클릭하면 주문상세조회 페이지로 이동</a:t>
            </a:r>
            <a:endParaRPr sz="11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-"/>
            </a:pPr>
            <a:r>
              <a:rPr lang="en" sz="1100">
                <a:solidFill>
                  <a:srgbClr val="222222"/>
                </a:solidFill>
                <a:highlight>
                  <a:schemeClr val="lt1"/>
                </a:highlight>
              </a:rPr>
              <a:t>주문 리스트 한 개의 열에</a:t>
            </a:r>
            <a:endParaRPr sz="11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22222"/>
                </a:solidFill>
                <a:highlight>
                  <a:schemeClr val="lt1"/>
                </a:highlight>
              </a:rPr>
              <a:t>상품명, 상품옵션, 주문날짜, 주문번호,  가격,  주문수량, 처리현황 조회, </a:t>
            </a:r>
            <a:r>
              <a:rPr b="1" lang="en" sz="1100">
                <a:solidFill>
                  <a:srgbClr val="222222"/>
                </a:solidFill>
                <a:highlight>
                  <a:schemeClr val="lt1"/>
                </a:highlight>
              </a:rPr>
              <a:t>송장번호, 배송조회</a:t>
            </a:r>
            <a:endParaRPr b="1" sz="11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22222"/>
                </a:solidFill>
                <a:highlight>
                  <a:schemeClr val="lt1"/>
                </a:highlight>
              </a:rPr>
              <a:t>주문처리현황은</a:t>
            </a:r>
            <a:r>
              <a:rPr b="1" lang="en" sz="1100">
                <a:solidFill>
                  <a:srgbClr val="222222"/>
                </a:solidFill>
                <a:highlight>
                  <a:schemeClr val="lt1"/>
                </a:highlight>
              </a:rPr>
              <a:t> 상품준비중/배송중/배송완료/취소/반품/구매확정</a:t>
            </a:r>
            <a:r>
              <a:rPr lang="en" sz="1100">
                <a:solidFill>
                  <a:srgbClr val="222222"/>
                </a:solidFill>
                <a:highlight>
                  <a:schemeClr val="lt1"/>
                </a:highlight>
              </a:rPr>
              <a:t>로 분류</a:t>
            </a:r>
            <a:endParaRPr sz="11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22222"/>
                </a:solidFill>
                <a:highlight>
                  <a:schemeClr val="lt1"/>
                </a:highlight>
              </a:rPr>
              <a:t>주문자는 </a:t>
            </a:r>
            <a:r>
              <a:rPr b="1" lang="en" sz="1100">
                <a:solidFill>
                  <a:srgbClr val="222222"/>
                </a:solidFill>
                <a:highlight>
                  <a:schemeClr val="lt1"/>
                </a:highlight>
              </a:rPr>
              <a:t>송장번호 조회 API</a:t>
            </a:r>
            <a:r>
              <a:rPr lang="en" sz="1100">
                <a:solidFill>
                  <a:srgbClr val="222222"/>
                </a:solidFill>
                <a:highlight>
                  <a:schemeClr val="lt1"/>
                </a:highlight>
              </a:rPr>
              <a:t>를 통해 </a:t>
            </a:r>
            <a:r>
              <a:rPr b="1" lang="en" sz="1100">
                <a:solidFill>
                  <a:srgbClr val="222222"/>
                </a:solidFill>
                <a:highlight>
                  <a:schemeClr val="lt1"/>
                </a:highlight>
              </a:rPr>
              <a:t>배송현황</a:t>
            </a:r>
            <a:r>
              <a:rPr lang="en" sz="1100">
                <a:solidFill>
                  <a:srgbClr val="222222"/>
                </a:solidFill>
                <a:highlight>
                  <a:schemeClr val="lt1"/>
                </a:highlight>
              </a:rPr>
              <a:t>을 확인 할 수 있음</a:t>
            </a:r>
            <a:endParaRPr sz="11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22222"/>
                </a:solidFill>
                <a:highlight>
                  <a:schemeClr val="lt1"/>
                </a:highlight>
              </a:rPr>
              <a:t>구매확정 </a:t>
            </a:r>
            <a:r>
              <a:rPr lang="en" sz="1100">
                <a:solidFill>
                  <a:srgbClr val="222222"/>
                </a:solidFill>
                <a:highlight>
                  <a:schemeClr val="lt1"/>
                </a:highlight>
              </a:rPr>
              <a:t>버튼을 누를시 </a:t>
            </a:r>
            <a:r>
              <a:rPr b="1" lang="en" sz="1100">
                <a:solidFill>
                  <a:srgbClr val="222222"/>
                </a:solidFill>
                <a:highlight>
                  <a:schemeClr val="lt1"/>
                </a:highlight>
              </a:rPr>
              <a:t>반품, 교환</a:t>
            </a:r>
            <a:r>
              <a:rPr lang="en" sz="1100">
                <a:solidFill>
                  <a:srgbClr val="222222"/>
                </a:solidFill>
                <a:highlight>
                  <a:schemeClr val="lt1"/>
                </a:highlight>
              </a:rPr>
              <a:t>이 불가 / </a:t>
            </a:r>
            <a:r>
              <a:rPr b="1" lang="en" sz="1100">
                <a:solidFill>
                  <a:srgbClr val="222222"/>
                </a:solidFill>
                <a:highlight>
                  <a:schemeClr val="lt1"/>
                </a:highlight>
              </a:rPr>
              <a:t>리뷰 작성</a:t>
            </a:r>
            <a:r>
              <a:rPr lang="en" sz="1100">
                <a:solidFill>
                  <a:srgbClr val="222222"/>
                </a:solidFill>
                <a:highlight>
                  <a:schemeClr val="lt1"/>
                </a:highlight>
              </a:rPr>
              <a:t> 가능</a:t>
            </a:r>
            <a:endParaRPr sz="1100">
              <a:solidFill>
                <a:srgbClr val="222222"/>
              </a:solidFill>
              <a:highlight>
                <a:schemeClr val="lt1"/>
              </a:highlight>
            </a:endParaRPr>
          </a:p>
        </p:txBody>
      </p:sp>
      <p:sp>
        <p:nvSpPr>
          <p:cNvPr id="551" name="Google Shape;551;p62"/>
          <p:cNvSpPr txBox="1"/>
          <p:nvPr/>
        </p:nvSpPr>
        <p:spPr>
          <a:xfrm>
            <a:off x="164850" y="1348975"/>
            <a:ext cx="4772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주문내역 전체 조회</a:t>
            </a:r>
            <a:endParaRPr b="1" sz="15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5" name="Google Shape;1195;p143"/>
          <p:cNvPicPr preferRelativeResize="0"/>
          <p:nvPr/>
        </p:nvPicPr>
        <p:blipFill rotWithShape="1">
          <a:blip r:embed="rId3">
            <a:alphaModFix/>
          </a:blip>
          <a:srcRect b="0" l="0" r="24242" t="0"/>
          <a:stretch/>
        </p:blipFill>
        <p:spPr>
          <a:xfrm>
            <a:off x="1585925" y="698800"/>
            <a:ext cx="6231802" cy="3963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p143"/>
          <p:cNvSpPr txBox="1"/>
          <p:nvPr/>
        </p:nvSpPr>
        <p:spPr>
          <a:xfrm>
            <a:off x="294050" y="437575"/>
            <a:ext cx="359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상품 등록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1" name="Google Shape;1201;p144"/>
          <p:cNvPicPr preferRelativeResize="0"/>
          <p:nvPr/>
        </p:nvPicPr>
        <p:blipFill rotWithShape="1">
          <a:blip r:embed="rId3">
            <a:alphaModFix/>
          </a:blip>
          <a:srcRect b="22714" l="0" r="6916" t="0"/>
          <a:stretch/>
        </p:blipFill>
        <p:spPr>
          <a:xfrm>
            <a:off x="437850" y="1301688"/>
            <a:ext cx="8227752" cy="329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8350" y="608525"/>
            <a:ext cx="2921475" cy="12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144"/>
          <p:cNvSpPr txBox="1"/>
          <p:nvPr/>
        </p:nvSpPr>
        <p:spPr>
          <a:xfrm>
            <a:off x="294050" y="437575"/>
            <a:ext cx="359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장바구니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" name="Google Shape;1208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500" y="889763"/>
            <a:ext cx="7844975" cy="362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9" name="Google Shape;1209;p145"/>
          <p:cNvSpPr txBox="1"/>
          <p:nvPr/>
        </p:nvSpPr>
        <p:spPr>
          <a:xfrm>
            <a:off x="294050" y="437575"/>
            <a:ext cx="359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상품 목록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0" name="Google Shape;1210;p145"/>
          <p:cNvSpPr txBox="1"/>
          <p:nvPr/>
        </p:nvSpPr>
        <p:spPr>
          <a:xfrm>
            <a:off x="3578075" y="1688775"/>
            <a:ext cx="210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카테고리 별로 조회 가능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1" name="Google Shape;1211;p145"/>
          <p:cNvSpPr txBox="1"/>
          <p:nvPr/>
        </p:nvSpPr>
        <p:spPr>
          <a:xfrm>
            <a:off x="5737250" y="2097500"/>
            <a:ext cx="1896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썸네일 사진이 보임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2" name="Google Shape;1212;p145"/>
          <p:cNvSpPr txBox="1"/>
          <p:nvPr/>
        </p:nvSpPr>
        <p:spPr>
          <a:xfrm>
            <a:off x="7564900" y="3092250"/>
            <a:ext cx="22749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상품 정보 미리보기 가능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3" name="Google Shape;1213;p145"/>
          <p:cNvSpPr txBox="1"/>
          <p:nvPr/>
        </p:nvSpPr>
        <p:spPr>
          <a:xfrm>
            <a:off x="7564900" y="3454725"/>
            <a:ext cx="20127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링크 눌러서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상세 조회로 이동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" name="Google Shape;1218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200" y="907198"/>
            <a:ext cx="7644848" cy="3719651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146"/>
          <p:cNvSpPr txBox="1"/>
          <p:nvPr/>
        </p:nvSpPr>
        <p:spPr>
          <a:xfrm>
            <a:off x="294050" y="437575"/>
            <a:ext cx="359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상품 수정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0" name="Google Shape;1220;p146"/>
          <p:cNvSpPr txBox="1"/>
          <p:nvPr/>
        </p:nvSpPr>
        <p:spPr>
          <a:xfrm>
            <a:off x="6802375" y="4134300"/>
            <a:ext cx="257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수정할 상품을 선택하여 수정 버튼 클릭 시 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수정 폼으로 이동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5" name="Google Shape;1225;p147"/>
          <p:cNvPicPr preferRelativeResize="0"/>
          <p:nvPr/>
        </p:nvPicPr>
        <p:blipFill rotWithShape="1">
          <a:blip r:embed="rId3">
            <a:alphaModFix/>
          </a:blip>
          <a:srcRect b="0" l="0" r="30516" t="0"/>
          <a:stretch/>
        </p:blipFill>
        <p:spPr>
          <a:xfrm>
            <a:off x="1650575" y="655525"/>
            <a:ext cx="5944099" cy="412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147"/>
          <p:cNvSpPr txBox="1"/>
          <p:nvPr/>
        </p:nvSpPr>
        <p:spPr>
          <a:xfrm>
            <a:off x="294050" y="437575"/>
            <a:ext cx="359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상품 수정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1" name="Google Shape;1231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650" y="886150"/>
            <a:ext cx="7620701" cy="3864876"/>
          </a:xfrm>
          <a:prstGeom prst="rect">
            <a:avLst/>
          </a:prstGeom>
          <a:noFill/>
          <a:ln>
            <a:noFill/>
          </a:ln>
        </p:spPr>
      </p:pic>
      <p:sp>
        <p:nvSpPr>
          <p:cNvPr id="1232" name="Google Shape;1232;p148"/>
          <p:cNvSpPr txBox="1"/>
          <p:nvPr/>
        </p:nvSpPr>
        <p:spPr>
          <a:xfrm>
            <a:off x="294050" y="437575"/>
            <a:ext cx="359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상품 삭제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3" name="Google Shape;1233;p148"/>
          <p:cNvSpPr txBox="1"/>
          <p:nvPr/>
        </p:nvSpPr>
        <p:spPr>
          <a:xfrm>
            <a:off x="4403200" y="4450875"/>
            <a:ext cx="339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삭제할 상품 선택하여 삭제 버튼 클릭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34" name="Google Shape;1234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9625" y="437575"/>
            <a:ext cx="2998550" cy="89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5" name="Google Shape;1235;p148"/>
          <p:cNvSpPr txBox="1"/>
          <p:nvPr/>
        </p:nvSpPr>
        <p:spPr>
          <a:xfrm>
            <a:off x="2871625" y="1336100"/>
            <a:ext cx="244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삭제 버튼 클릭 시 확인창 뜸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36" name="Google Shape;1236;p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5975" y="437575"/>
            <a:ext cx="2880342" cy="89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Google Shape;1237;p148"/>
          <p:cNvSpPr txBox="1"/>
          <p:nvPr/>
        </p:nvSpPr>
        <p:spPr>
          <a:xfrm>
            <a:off x="5992925" y="1336100"/>
            <a:ext cx="258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&lt;- 확인 클릭 시 알림창 뜨면서 삭제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2" name="Google Shape;1242;p149"/>
          <p:cNvPicPr preferRelativeResize="0"/>
          <p:nvPr/>
        </p:nvPicPr>
        <p:blipFill rotWithShape="1">
          <a:blip r:embed="rId3">
            <a:alphaModFix/>
          </a:blip>
          <a:srcRect b="22999" l="0" r="12990" t="0"/>
          <a:stretch/>
        </p:blipFill>
        <p:spPr>
          <a:xfrm>
            <a:off x="247225" y="967025"/>
            <a:ext cx="8609002" cy="367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149"/>
          <p:cNvSpPr txBox="1"/>
          <p:nvPr/>
        </p:nvSpPr>
        <p:spPr>
          <a:xfrm>
            <a:off x="294050" y="437575"/>
            <a:ext cx="359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장바구니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150"/>
          <p:cNvSpPr txBox="1"/>
          <p:nvPr/>
        </p:nvSpPr>
        <p:spPr>
          <a:xfrm>
            <a:off x="85825" y="437575"/>
            <a:ext cx="49164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F3F3F3"/>
                </a:highlight>
              </a:rPr>
              <a:t>배송정보/주문내역/결제정보 등록화면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49" name="Google Shape;1249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25" y="954025"/>
            <a:ext cx="8942452" cy="345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Google Shape;1250;p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0050" y="647575"/>
            <a:ext cx="3836976" cy="4022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150"/>
          <p:cNvSpPr/>
          <p:nvPr/>
        </p:nvSpPr>
        <p:spPr>
          <a:xfrm>
            <a:off x="85825" y="954025"/>
            <a:ext cx="3716400" cy="36102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150"/>
          <p:cNvSpPr/>
          <p:nvPr/>
        </p:nvSpPr>
        <p:spPr>
          <a:xfrm>
            <a:off x="3878425" y="2047875"/>
            <a:ext cx="510900" cy="4206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150"/>
          <p:cNvSpPr/>
          <p:nvPr/>
        </p:nvSpPr>
        <p:spPr>
          <a:xfrm>
            <a:off x="6742038" y="3119600"/>
            <a:ext cx="873000" cy="4206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150"/>
          <p:cNvSpPr txBox="1"/>
          <p:nvPr/>
        </p:nvSpPr>
        <p:spPr>
          <a:xfrm>
            <a:off x="85825" y="954025"/>
            <a:ext cx="57309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1"/>
                </a:solidFill>
              </a:rPr>
              <a:t>&lt;배송지 정보&gt;는 수령인명, 전화번호, 주소, 상세주소, 배송요청사항의 값 입력받음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5" name="Google Shape;1255;p150"/>
          <p:cNvSpPr txBox="1"/>
          <p:nvPr/>
        </p:nvSpPr>
        <p:spPr>
          <a:xfrm>
            <a:off x="3202650" y="1646550"/>
            <a:ext cx="20574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1"/>
                </a:solidFill>
                <a:highlight>
                  <a:srgbClr val="FFFFFF"/>
                </a:highlight>
              </a:rPr>
              <a:t>클릭 시 주소 입력 팝업 호출</a:t>
            </a:r>
            <a:endParaRPr/>
          </a:p>
        </p:txBody>
      </p:sp>
      <p:sp>
        <p:nvSpPr>
          <p:cNvPr id="1256" name="Google Shape;1256;p150"/>
          <p:cNvSpPr txBox="1"/>
          <p:nvPr/>
        </p:nvSpPr>
        <p:spPr>
          <a:xfrm>
            <a:off x="5731500" y="3647075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1"/>
                </a:solidFill>
                <a:highlight>
                  <a:srgbClr val="FFFFFF"/>
                </a:highlight>
              </a:rPr>
              <a:t>주소 입력 버튼 클릭 시 배송지 정보의 항목들에 자동으로 주소 정보 기입</a:t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151"/>
          <p:cNvSpPr txBox="1"/>
          <p:nvPr/>
        </p:nvSpPr>
        <p:spPr>
          <a:xfrm>
            <a:off x="85825" y="437575"/>
            <a:ext cx="49164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F3F3F3"/>
                </a:highlight>
              </a:rPr>
              <a:t>배송정보/주문내역/결제정보 등록화면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62" name="Google Shape;1262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75" y="1345300"/>
            <a:ext cx="9008323" cy="2490415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151"/>
          <p:cNvSpPr/>
          <p:nvPr/>
        </p:nvSpPr>
        <p:spPr>
          <a:xfrm>
            <a:off x="558813" y="2087725"/>
            <a:ext cx="7021500" cy="13176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151"/>
          <p:cNvSpPr txBox="1"/>
          <p:nvPr/>
        </p:nvSpPr>
        <p:spPr>
          <a:xfrm>
            <a:off x="3861175" y="1506825"/>
            <a:ext cx="50607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1"/>
                </a:solidFill>
                <a:highlight>
                  <a:srgbClr val="FFFFFF"/>
                </a:highlight>
              </a:rPr>
              <a:t>&lt;주문상품정보&gt;는 (상품명, 옵션, 수량, 상품 가격, 최종결제금액)이 표시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152"/>
          <p:cNvSpPr txBox="1"/>
          <p:nvPr/>
        </p:nvSpPr>
        <p:spPr>
          <a:xfrm>
            <a:off x="85825" y="437575"/>
            <a:ext cx="49164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F3F3F3"/>
                </a:highlight>
              </a:rPr>
              <a:t>배송정보/주문내역/결제정보 등록화면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70" name="Google Shape;1270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9850" y="809575"/>
            <a:ext cx="7340620" cy="4029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1" name="Google Shape;1271;p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2425" y="809575"/>
            <a:ext cx="5168400" cy="3637024"/>
          </a:xfrm>
          <a:prstGeom prst="rect">
            <a:avLst/>
          </a:prstGeom>
          <a:noFill/>
          <a:ln>
            <a:noFill/>
          </a:ln>
        </p:spPr>
      </p:pic>
      <p:sp>
        <p:nvSpPr>
          <p:cNvPr id="1272" name="Google Shape;1272;p152"/>
          <p:cNvSpPr/>
          <p:nvPr/>
        </p:nvSpPr>
        <p:spPr>
          <a:xfrm>
            <a:off x="249267" y="1405100"/>
            <a:ext cx="2338500" cy="2220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152"/>
          <p:cNvSpPr/>
          <p:nvPr/>
        </p:nvSpPr>
        <p:spPr>
          <a:xfrm>
            <a:off x="290566" y="4391200"/>
            <a:ext cx="7067400" cy="5937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152"/>
          <p:cNvSpPr txBox="1"/>
          <p:nvPr/>
        </p:nvSpPr>
        <p:spPr>
          <a:xfrm>
            <a:off x="872425" y="837938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1"/>
                </a:solidFill>
                <a:highlight>
                  <a:srgbClr val="FFFFFF"/>
                </a:highlight>
              </a:rPr>
              <a:t>모두 checked 상태여야 결제하기 버튼 클릭 시 결제 API 호출</a:t>
            </a:r>
            <a:endParaRPr/>
          </a:p>
        </p:txBody>
      </p:sp>
      <p:sp>
        <p:nvSpPr>
          <p:cNvPr id="1275" name="Google Shape;1275;p152"/>
          <p:cNvSpPr txBox="1"/>
          <p:nvPr/>
        </p:nvSpPr>
        <p:spPr>
          <a:xfrm>
            <a:off x="4683275" y="2971075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1"/>
                </a:solidFill>
                <a:highlight>
                  <a:srgbClr val="FFFFFF"/>
                </a:highlight>
              </a:rPr>
              <a:t>아임포트 API 실행화면,</a:t>
            </a:r>
            <a:endParaRPr b="1"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1"/>
                </a:solidFill>
                <a:highlight>
                  <a:srgbClr val="FFFFFF"/>
                </a:highlight>
              </a:rPr>
              <a:t>결제가 완료 되면 창이 닫힘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